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6" r:id="rId3"/>
    <p:sldId id="264" r:id="rId4"/>
    <p:sldId id="273" r:id="rId5"/>
    <p:sldId id="270" r:id="rId6"/>
    <p:sldId id="265" r:id="rId7"/>
    <p:sldId id="266" r:id="rId8"/>
    <p:sldId id="269" r:id="rId9"/>
    <p:sldId id="272" r:id="rId10"/>
    <p:sldId id="271" r:id="rId11"/>
    <p:sldId id="274" r:id="rId12"/>
    <p:sldId id="275" r:id="rId13"/>
    <p:sldId id="276" r:id="rId14"/>
    <p:sldId id="277" r:id="rId15"/>
    <p:sldId id="257" r:id="rId16"/>
  </p:sldIdLst>
  <p:sldSz cx="7559675" cy="104394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p:scale>
          <a:sx n="90" d="100"/>
          <a:sy n="90" d="100"/>
        </p:scale>
        <p:origin x="157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08486"/>
            <a:ext cx="6425724" cy="3634458"/>
          </a:xfrm>
        </p:spPr>
        <p:txBody>
          <a:bodyPr anchor="b"/>
          <a:lstStyle>
            <a:lvl1pPr algn="ctr">
              <a:defRPr sz="4960"/>
            </a:lvl1pPr>
          </a:lstStyle>
          <a:p>
            <a:r>
              <a:rPr lang="nl-NL"/>
              <a:t>Klik om stijl te bewerken</a:t>
            </a:r>
            <a:endParaRPr lang="en-US" dirty="0"/>
          </a:p>
        </p:txBody>
      </p:sp>
      <p:sp>
        <p:nvSpPr>
          <p:cNvPr id="3" name="Subtitle 2"/>
          <p:cNvSpPr>
            <a:spLocks noGrp="1"/>
          </p:cNvSpPr>
          <p:nvPr>
            <p:ph type="subTitle" idx="1"/>
          </p:nvPr>
        </p:nvSpPr>
        <p:spPr>
          <a:xfrm>
            <a:off x="944960" y="5483102"/>
            <a:ext cx="5669756" cy="2520438"/>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DA804413-0940-4980-AB2E-89BC4BB29420}" type="datetimeFigureOut">
              <a:rPr lang="nl-NL" smtClean="0"/>
              <a:t>25-8-2025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2696191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DA804413-0940-4980-AB2E-89BC4BB29420}" type="datetimeFigureOut">
              <a:rPr lang="nl-NL" smtClean="0"/>
              <a:t>25-8-2025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3085571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515791" y="2602603"/>
            <a:ext cx="6520220" cy="4342500"/>
          </a:xfrm>
        </p:spPr>
        <p:txBody>
          <a:bodyPr anchor="b"/>
          <a:lstStyle>
            <a:lvl1pPr>
              <a:defRPr sz="4960"/>
            </a:lvl1pPr>
          </a:lstStyle>
          <a:p>
            <a:r>
              <a:rPr lang="nl-NL"/>
              <a:t>Klik om stijl te bewerken</a:t>
            </a:r>
            <a:endParaRPr lang="en-US" dirty="0"/>
          </a:p>
        </p:txBody>
      </p:sp>
      <p:sp>
        <p:nvSpPr>
          <p:cNvPr id="3" name="Text Placeholder 2"/>
          <p:cNvSpPr>
            <a:spLocks noGrp="1"/>
          </p:cNvSpPr>
          <p:nvPr>
            <p:ph type="body" idx="1"/>
          </p:nvPr>
        </p:nvSpPr>
        <p:spPr>
          <a:xfrm>
            <a:off x="515791" y="6986185"/>
            <a:ext cx="6520220" cy="2283618"/>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DA804413-0940-4980-AB2E-89BC4BB29420}" type="datetimeFigureOut">
              <a:rPr lang="nl-NL" smtClean="0"/>
              <a:t>25-8-2025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40387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519728" y="2779007"/>
            <a:ext cx="3212862" cy="66237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27085" y="2779007"/>
            <a:ext cx="3212862" cy="66237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DA804413-0940-4980-AB2E-89BC4BB29420}" type="datetimeFigureOut">
              <a:rPr lang="nl-NL" smtClean="0"/>
              <a:t>25-8-2025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2561626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520712" y="555804"/>
            <a:ext cx="6520220" cy="2017801"/>
          </a:xfrm>
        </p:spPr>
        <p:txBody>
          <a:bodyPr/>
          <a:lstStyle/>
          <a:p>
            <a:r>
              <a:rPr lang="nl-NL"/>
              <a:t>Klik om stijl te bewerken</a:t>
            </a:r>
            <a:endParaRPr lang="en-US" dirty="0"/>
          </a:p>
        </p:txBody>
      </p:sp>
      <p:sp>
        <p:nvSpPr>
          <p:cNvPr id="3" name="Text Placeholder 2"/>
          <p:cNvSpPr>
            <a:spLocks noGrp="1"/>
          </p:cNvSpPr>
          <p:nvPr>
            <p:ph type="body" idx="1"/>
          </p:nvPr>
        </p:nvSpPr>
        <p:spPr>
          <a:xfrm>
            <a:off x="520713" y="2559104"/>
            <a:ext cx="3198096" cy="1254177"/>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Klikken om de tekststijl van het model te bewerken</a:t>
            </a:r>
          </a:p>
        </p:txBody>
      </p:sp>
      <p:sp>
        <p:nvSpPr>
          <p:cNvPr id="4" name="Content Placeholder 3"/>
          <p:cNvSpPr>
            <a:spLocks noGrp="1"/>
          </p:cNvSpPr>
          <p:nvPr>
            <p:ph sz="half" idx="2"/>
          </p:nvPr>
        </p:nvSpPr>
        <p:spPr>
          <a:xfrm>
            <a:off x="520713" y="3813281"/>
            <a:ext cx="3198096" cy="560876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27086" y="2559104"/>
            <a:ext cx="3213847" cy="1254177"/>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Klikken om de tekststijl van het model te bewerken</a:t>
            </a:r>
          </a:p>
        </p:txBody>
      </p:sp>
      <p:sp>
        <p:nvSpPr>
          <p:cNvPr id="6" name="Content Placeholder 5"/>
          <p:cNvSpPr>
            <a:spLocks noGrp="1"/>
          </p:cNvSpPr>
          <p:nvPr>
            <p:ph sz="quarter" idx="4"/>
          </p:nvPr>
        </p:nvSpPr>
        <p:spPr>
          <a:xfrm>
            <a:off x="3827086" y="3813281"/>
            <a:ext cx="3213847" cy="560876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DA804413-0940-4980-AB2E-89BC4BB29420}" type="datetimeFigureOut">
              <a:rPr lang="nl-NL" smtClean="0"/>
              <a:t>25-8-2025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2589254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DA804413-0940-4980-AB2E-89BC4BB29420}" type="datetimeFigureOut">
              <a:rPr lang="nl-NL" smtClean="0"/>
              <a:t>25-8-2025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358397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804413-0940-4980-AB2E-89BC4BB29420}" type="datetimeFigureOut">
              <a:rPr lang="nl-NL" smtClean="0"/>
              <a:t>25-8-2025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2105331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20712" y="695960"/>
            <a:ext cx="2438192" cy="2435860"/>
          </a:xfrm>
        </p:spPr>
        <p:txBody>
          <a:bodyPr anchor="b"/>
          <a:lstStyle>
            <a:lvl1pPr>
              <a:defRPr sz="2645"/>
            </a:lvl1pPr>
          </a:lstStyle>
          <a:p>
            <a:r>
              <a:rPr lang="nl-NL"/>
              <a:t>Klik om stijl te bewerken</a:t>
            </a:r>
            <a:endParaRPr lang="en-US" dirty="0"/>
          </a:p>
        </p:txBody>
      </p:sp>
      <p:sp>
        <p:nvSpPr>
          <p:cNvPr id="3" name="Content Placeholder 2"/>
          <p:cNvSpPr>
            <a:spLocks noGrp="1"/>
          </p:cNvSpPr>
          <p:nvPr>
            <p:ph idx="1"/>
          </p:nvPr>
        </p:nvSpPr>
        <p:spPr>
          <a:xfrm>
            <a:off x="3213847" y="1503083"/>
            <a:ext cx="3827085" cy="7418740"/>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520712" y="3131820"/>
            <a:ext cx="2438192" cy="5802084"/>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DA804413-0940-4980-AB2E-89BC4BB29420}" type="datetimeFigureOut">
              <a:rPr lang="nl-NL" smtClean="0"/>
              <a:t>25-8-2025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3683302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20712" y="695960"/>
            <a:ext cx="2438192" cy="2435860"/>
          </a:xfrm>
        </p:spPr>
        <p:txBody>
          <a:bodyPr anchor="b"/>
          <a:lstStyle>
            <a:lvl1pPr>
              <a:defRPr sz="2645"/>
            </a:lvl1pPr>
          </a:lstStyle>
          <a:p>
            <a:r>
              <a:rPr lang="nl-NL"/>
              <a:t>Klik om stijl te bewerken</a:t>
            </a:r>
            <a:endParaRPr lang="en-US" dirty="0"/>
          </a:p>
        </p:txBody>
      </p:sp>
      <p:sp>
        <p:nvSpPr>
          <p:cNvPr id="3" name="Picture Placeholder 2"/>
          <p:cNvSpPr>
            <a:spLocks noGrp="1" noChangeAspect="1"/>
          </p:cNvSpPr>
          <p:nvPr>
            <p:ph type="pic" idx="1"/>
          </p:nvPr>
        </p:nvSpPr>
        <p:spPr>
          <a:xfrm>
            <a:off x="3213847" y="1503083"/>
            <a:ext cx="3827085" cy="7418740"/>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520712" y="3131820"/>
            <a:ext cx="2438192" cy="5802084"/>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DA804413-0940-4980-AB2E-89BC4BB29420}" type="datetimeFigureOut">
              <a:rPr lang="nl-NL" smtClean="0"/>
              <a:t>25-8-2025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3567864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DA804413-0940-4980-AB2E-89BC4BB29420}" type="datetimeFigureOut">
              <a:rPr lang="nl-NL" smtClean="0"/>
              <a:t>25-8-2025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625039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55801"/>
            <a:ext cx="1630055" cy="8846909"/>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519728" y="555801"/>
            <a:ext cx="4795669" cy="884690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DA804413-0940-4980-AB2E-89BC4BB29420}" type="datetimeFigureOut">
              <a:rPr lang="nl-NL" smtClean="0"/>
              <a:t>25-8-2025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D3DD74B-384C-4CE3-A875-DC7B4A67F25D}" type="slidenum">
              <a:rPr lang="nl-NL" smtClean="0"/>
              <a:t>‹nr.›</a:t>
            </a:fld>
            <a:endParaRPr lang="nl-NL"/>
          </a:p>
        </p:txBody>
      </p:sp>
    </p:spTree>
    <p:extLst>
      <p:ext uri="{BB962C8B-B14F-4D97-AF65-F5344CB8AC3E}">
        <p14:creationId xmlns:p14="http://schemas.microsoft.com/office/powerpoint/2010/main" val="4214393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55804"/>
            <a:ext cx="6520220" cy="2017801"/>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519728" y="2779007"/>
            <a:ext cx="6520220" cy="662370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519728" y="9675780"/>
            <a:ext cx="1700927" cy="555801"/>
          </a:xfrm>
          <a:prstGeom prst="rect">
            <a:avLst/>
          </a:prstGeom>
        </p:spPr>
        <p:txBody>
          <a:bodyPr vert="horz" lIns="91440" tIns="45720" rIns="91440" bIns="45720" rtlCol="0" anchor="ctr"/>
          <a:lstStyle>
            <a:lvl1pPr algn="l">
              <a:defRPr sz="992">
                <a:solidFill>
                  <a:schemeClr val="tx1">
                    <a:tint val="75000"/>
                  </a:schemeClr>
                </a:solidFill>
              </a:defRPr>
            </a:lvl1pPr>
          </a:lstStyle>
          <a:p>
            <a:fld id="{DA804413-0940-4980-AB2E-89BC4BB29420}" type="datetimeFigureOut">
              <a:rPr lang="nl-NL" smtClean="0"/>
              <a:t>25-8-2025</a:t>
            </a:fld>
            <a:endParaRPr lang="nl-NL"/>
          </a:p>
        </p:txBody>
      </p:sp>
      <p:sp>
        <p:nvSpPr>
          <p:cNvPr id="5" name="Footer Placeholder 4"/>
          <p:cNvSpPr>
            <a:spLocks noGrp="1"/>
          </p:cNvSpPr>
          <p:nvPr>
            <p:ph type="ftr" sz="quarter" idx="3"/>
          </p:nvPr>
        </p:nvSpPr>
        <p:spPr>
          <a:xfrm>
            <a:off x="2504143" y="9675780"/>
            <a:ext cx="2551390" cy="555801"/>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5339020" y="9675780"/>
            <a:ext cx="1700927" cy="555801"/>
          </a:xfrm>
          <a:prstGeom prst="rect">
            <a:avLst/>
          </a:prstGeom>
        </p:spPr>
        <p:txBody>
          <a:bodyPr vert="horz" lIns="91440" tIns="45720" rIns="91440" bIns="45720" rtlCol="0" anchor="ctr"/>
          <a:lstStyle>
            <a:lvl1pPr algn="r">
              <a:defRPr sz="992">
                <a:solidFill>
                  <a:schemeClr val="tx1">
                    <a:tint val="75000"/>
                  </a:schemeClr>
                </a:solidFill>
              </a:defRPr>
            </a:lvl1pPr>
          </a:lstStyle>
          <a:p>
            <a:fld id="{4D3DD74B-384C-4CE3-A875-DC7B4A67F25D}" type="slidenum">
              <a:rPr lang="nl-NL" smtClean="0"/>
              <a:t>‹nr.›</a:t>
            </a:fld>
            <a:endParaRPr lang="nl-NL"/>
          </a:p>
        </p:txBody>
      </p:sp>
    </p:spTree>
    <p:extLst>
      <p:ext uri="{BB962C8B-B14F-4D97-AF65-F5344CB8AC3E}">
        <p14:creationId xmlns:p14="http://schemas.microsoft.com/office/powerpoint/2010/main" val="23134491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forms.office.com/r/cdwg5M8Uxb" TargetMode="External"/><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ac-markesteen@ooz.nl" TargetMode="Externa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11.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xml"/><Relationship Id="rId1" Type="http://schemas.openxmlformats.org/officeDocument/2006/relationships/themeOverride" Target="../theme/themeOverride5.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xml"/><Relationship Id="rId1" Type="http://schemas.openxmlformats.org/officeDocument/2006/relationships/themeOverride" Target="../theme/themeOverride6.xml"/><Relationship Id="rId6" Type="http://schemas.openxmlformats.org/officeDocument/2006/relationships/image" Target="../media/image14.jpeg"/><Relationship Id="rId5" Type="http://schemas.openxmlformats.org/officeDocument/2006/relationships/hyperlink" Target="mailto:directie-markesteen@ooz.nl" TargetMode="External"/><Relationship Id="rId4" Type="http://schemas.openxmlformats.org/officeDocument/2006/relationships/hyperlink" Target="mailto:ac-markesteen@ooz.n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xml"/><Relationship Id="rId1" Type="http://schemas.openxmlformats.org/officeDocument/2006/relationships/themeOverride" Target="../theme/themeOverride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xml"/><Relationship Id="rId1" Type="http://schemas.openxmlformats.org/officeDocument/2006/relationships/themeOverride" Target="../theme/themeOverride8.xml"/><Relationship Id="rId5" Type="http://schemas.openxmlformats.org/officeDocument/2006/relationships/hyperlink" Target="mailto:ac-markesteen@ooz.nl" TargetMode="External"/><Relationship Id="rId4" Type="http://schemas.openxmlformats.org/officeDocument/2006/relationships/hyperlink" Target="https://forms.office.com/r/cdwg5M8Uxb"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tekst&#10;&#10;Automatisch gegenereerde beschrijving">
            <a:extLst>
              <a:ext uri="{FF2B5EF4-FFF2-40B4-BE49-F238E27FC236}">
                <a16:creationId xmlns:a16="http://schemas.microsoft.com/office/drawing/2014/main" id="{58B6670E-F321-445D-9AFD-FA29853F2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542471"/>
            <a:ext cx="7559675" cy="1451504"/>
          </a:xfrm>
          <a:prstGeom prst="rect">
            <a:avLst/>
          </a:prstGeom>
        </p:spPr>
      </p:pic>
      <p:pic>
        <p:nvPicPr>
          <p:cNvPr id="1026" name="Picture 2">
            <a:extLst>
              <a:ext uri="{FF2B5EF4-FFF2-40B4-BE49-F238E27FC236}">
                <a16:creationId xmlns:a16="http://schemas.microsoft.com/office/drawing/2014/main" id="{B7CD4234-A7C2-457B-BA43-8ACED15DB656}"/>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77" y="674024"/>
            <a:ext cx="7371716" cy="5514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hoek 2">
            <a:extLst>
              <a:ext uri="{FF2B5EF4-FFF2-40B4-BE49-F238E27FC236}">
                <a16:creationId xmlns:a16="http://schemas.microsoft.com/office/drawing/2014/main" id="{B814C180-C292-04E3-6E4A-3029D0DCF95D}"/>
              </a:ext>
            </a:extLst>
          </p:cNvPr>
          <p:cNvSpPr/>
          <p:nvPr/>
        </p:nvSpPr>
        <p:spPr>
          <a:xfrm>
            <a:off x="0" y="6417513"/>
            <a:ext cx="7559675" cy="1077218"/>
          </a:xfrm>
          <a:prstGeom prst="rect">
            <a:avLst/>
          </a:prstGeom>
        </p:spPr>
        <p:txBody>
          <a:bodyPr wrap="square">
            <a:spAutoFit/>
          </a:bodyPr>
          <a:lstStyle/>
          <a:p>
            <a:pPr algn="ctr"/>
            <a:r>
              <a:rPr lang="nl-NL" sz="3200" b="1" dirty="0">
                <a:ea typeface="Times New Roman" panose="02020603050405020304" pitchFamily="18" charset="0"/>
              </a:rPr>
              <a:t>ACTIVITEITEN &amp; OUDERHULP</a:t>
            </a:r>
            <a:br>
              <a:rPr lang="nl-NL" sz="3200" b="1" dirty="0">
                <a:ea typeface="Times New Roman" panose="02020603050405020304" pitchFamily="18" charset="0"/>
              </a:rPr>
            </a:br>
            <a:r>
              <a:rPr lang="nl-NL" sz="3200" b="1" dirty="0">
                <a:ea typeface="Times New Roman" panose="02020603050405020304" pitchFamily="18" charset="0"/>
              </a:rPr>
              <a:t>2025 - 2026</a:t>
            </a:r>
          </a:p>
        </p:txBody>
      </p:sp>
    </p:spTree>
    <p:extLst>
      <p:ext uri="{BB962C8B-B14F-4D97-AF65-F5344CB8AC3E}">
        <p14:creationId xmlns:p14="http://schemas.microsoft.com/office/powerpoint/2010/main" val="2036008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2">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2">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7" name="Rechthoek 6">
            <a:extLst>
              <a:ext uri="{FF2B5EF4-FFF2-40B4-BE49-F238E27FC236}">
                <a16:creationId xmlns:a16="http://schemas.microsoft.com/office/drawing/2014/main" id="{F18E7C73-FE46-4342-8318-0125EDA974AE}"/>
              </a:ext>
            </a:extLst>
          </p:cNvPr>
          <p:cNvSpPr/>
          <p:nvPr/>
        </p:nvSpPr>
        <p:spPr>
          <a:xfrm>
            <a:off x="-240030" y="0"/>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ekstvak 1">
            <a:extLst>
              <a:ext uri="{FF2B5EF4-FFF2-40B4-BE49-F238E27FC236}">
                <a16:creationId xmlns:a16="http://schemas.microsoft.com/office/drawing/2014/main" id="{33A103CB-F34D-488D-8A51-38F6F0AB6413}"/>
              </a:ext>
            </a:extLst>
          </p:cNvPr>
          <p:cNvSpPr txBox="1"/>
          <p:nvPr/>
        </p:nvSpPr>
        <p:spPr>
          <a:xfrm>
            <a:off x="182039" y="1863090"/>
            <a:ext cx="7166610" cy="6186309"/>
          </a:xfrm>
          <a:prstGeom prst="rect">
            <a:avLst/>
          </a:prstGeom>
          <a:noFill/>
        </p:spPr>
        <p:txBody>
          <a:bodyPr wrap="square" rtlCol="0">
            <a:spAutoFit/>
          </a:bodyPr>
          <a:lstStyle/>
          <a:p>
            <a:r>
              <a:rPr lang="nl-NL" sz="1200" dirty="0"/>
              <a:t>Beste ouders, verzorgers,</a:t>
            </a:r>
          </a:p>
          <a:p>
            <a:r>
              <a:rPr lang="nl-NL" sz="1200" dirty="0"/>
              <a:t> </a:t>
            </a:r>
          </a:p>
          <a:p>
            <a:r>
              <a:rPr lang="nl-NL" sz="1200" dirty="0"/>
              <a:t>Voor u ligt </a:t>
            </a:r>
            <a:r>
              <a:rPr lang="nl-NL" sz="1200" b="1" dirty="0"/>
              <a:t>de Activiteitenkrant van het schooljaar 2025-2026</a:t>
            </a:r>
            <a:endParaRPr lang="nl-NL" sz="1200" dirty="0"/>
          </a:p>
          <a:p>
            <a:r>
              <a:rPr lang="nl-NL" sz="1200" dirty="0"/>
              <a:t> </a:t>
            </a:r>
          </a:p>
          <a:p>
            <a:r>
              <a:rPr lang="nl-NL" sz="1200" b="1" dirty="0"/>
              <a:t>Een bijzondere schooltijd door de extra activiteiten</a:t>
            </a:r>
            <a:endParaRPr lang="nl-NL" sz="1200" dirty="0"/>
          </a:p>
          <a:p>
            <a:r>
              <a:rPr lang="nl-NL" sz="1200" dirty="0"/>
              <a:t>Elk jaar worden er voor de kinderen van de Markesteen extra activiteiten georganiseerd. </a:t>
            </a:r>
          </a:p>
          <a:p>
            <a:r>
              <a:rPr lang="nl-NL" sz="1200" dirty="0"/>
              <a:t>In dit boekje wordt beschreven welke activiteiten dat zijn. De schooltijd is meer dan alleen leren. Juist die extra activiteiten dragen bij aan fijne en onvergetelijke jaren. </a:t>
            </a:r>
          </a:p>
          <a:p>
            <a:r>
              <a:rPr lang="nl-NL" sz="1200" dirty="0"/>
              <a:t>  </a:t>
            </a:r>
          </a:p>
          <a:p>
            <a:r>
              <a:rPr lang="nl-NL" sz="1200" b="1" dirty="0"/>
              <a:t>Met uw hulp wordt het een succes!</a:t>
            </a:r>
            <a:endParaRPr lang="nl-NL" sz="1200" dirty="0"/>
          </a:p>
          <a:p>
            <a:r>
              <a:rPr lang="nl-NL" sz="1200" dirty="0"/>
              <a:t>Deze activiteiten worden een succes dankzij de inzet van de leerkrachten maar vooral door de inzet van u als ouder. Zonder deze hulp zou het niet mogelijk zijn om onze kinderen zoveel mooie herinneringen mee te geven. </a:t>
            </a:r>
          </a:p>
          <a:p>
            <a:r>
              <a:rPr lang="nl-NL" sz="1200" dirty="0"/>
              <a:t> </a:t>
            </a:r>
          </a:p>
          <a:p>
            <a:r>
              <a:rPr lang="nl-NL" sz="1200" dirty="0"/>
              <a:t>We hopen dan ook dat u dit jaar (weer) van de partij bent en u zich aanmeldt voor een activiteit of hulpgroep. U kunt zich dit jaar ook weer digitaal aanmelden (zie hiervoor de laatste pagina van deze krant) of klik alvast </a:t>
            </a:r>
            <a:r>
              <a:rPr lang="nl-NL" sz="1200" dirty="0">
                <a:hlinkClick r:id="rId3"/>
              </a:rPr>
              <a:t>hier</a:t>
            </a:r>
            <a:r>
              <a:rPr lang="nl-NL" sz="1200" dirty="0"/>
              <a:t>. </a:t>
            </a:r>
            <a:br>
              <a:rPr lang="nl-NL" sz="1200" dirty="0"/>
            </a:br>
            <a:r>
              <a:rPr lang="nl-NL" sz="1200" dirty="0"/>
              <a:t>U kiest voor welke activiteit u zich aanmeldt. Dit betekent niet dat u de hele activiteit hoeft mee te draaien, alleen bepaalde onderdelen waarbij u zich kunt en wilt inzetten. Met uw gegevens wordt vertrouwelijk omgegaan en we verwijderen deze aan het eind van elk schooljaar. </a:t>
            </a:r>
          </a:p>
          <a:p>
            <a:r>
              <a:rPr lang="nl-NL" sz="1200" dirty="0"/>
              <a:t> </a:t>
            </a:r>
          </a:p>
          <a:p>
            <a:r>
              <a:rPr lang="nl-NL" sz="1200" dirty="0"/>
              <a:t>Naast activiteiten zoeken we ook ouders die het leuk vinden om in de ondersteuning mee te draaien. We noemen dat hulpgroepen. Een hulpgroep biedt op verzoek van school het hele jaar door hulp ten aanzien van een bepaald onderdeel. Ook deze groepen en hun activiteiten treft u in deze krant. </a:t>
            </a:r>
          </a:p>
          <a:p>
            <a:endParaRPr lang="nl-NL" sz="1200" dirty="0"/>
          </a:p>
          <a:p>
            <a:r>
              <a:rPr lang="nl-NL" sz="1200" b="1" dirty="0"/>
              <a:t>Uw vrijwillige ouderbijdrage goed besteed</a:t>
            </a:r>
            <a:endParaRPr lang="nl-NL" sz="1200" dirty="0"/>
          </a:p>
          <a:p>
            <a:r>
              <a:rPr lang="nl-NL" sz="1200" dirty="0"/>
              <a:t>De activiteiten in deze krant worden in de eerste plaats betaald uit het schoolfonds. Dit fonds bestaat voor een groot deel uit de opbrengsten van de jaarlijkse ouderbijdrage. Zonder deze bijdrage, minder activiteiten!</a:t>
            </a:r>
            <a:br>
              <a:rPr lang="nl-NL" sz="1200" dirty="0"/>
            </a:br>
            <a:r>
              <a:rPr lang="nl-NL" sz="1200" dirty="0"/>
              <a:t>De bijdrage is vrijwillig en kinderen worden niet uitgesloten van activiteiten, als u niet betaalt. School informeert u daar verder over.  </a:t>
            </a:r>
          </a:p>
          <a:p>
            <a:r>
              <a:rPr lang="nl-NL" sz="1200" dirty="0"/>
              <a:t> </a:t>
            </a:r>
          </a:p>
          <a:p>
            <a:r>
              <a:rPr lang="nl-NL" sz="1200" dirty="0"/>
              <a:t>Het schoolfonds wordt beheerd door Stichting beheer Oudergelden OBS de Markesteen. Het bestuur hiervan wordt gevormd door de Activiteitencommissie (AC). De AC coördineert een deel van de activiteiten uit deze krant. Dat doet zij in overleg en samen met de teamleden van de Markesteen.</a:t>
            </a:r>
          </a:p>
        </p:txBody>
      </p:sp>
    </p:spTree>
    <p:extLst>
      <p:ext uri="{BB962C8B-B14F-4D97-AF65-F5344CB8AC3E}">
        <p14:creationId xmlns:p14="http://schemas.microsoft.com/office/powerpoint/2010/main" val="220752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2">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2">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8" name="Tekstvak 7">
            <a:extLst>
              <a:ext uri="{FF2B5EF4-FFF2-40B4-BE49-F238E27FC236}">
                <a16:creationId xmlns:a16="http://schemas.microsoft.com/office/drawing/2014/main" id="{AA234891-4F51-4577-A541-D64BEE823C77}"/>
              </a:ext>
            </a:extLst>
          </p:cNvPr>
          <p:cNvSpPr txBox="1"/>
          <p:nvPr/>
        </p:nvSpPr>
        <p:spPr>
          <a:xfrm>
            <a:off x="194310" y="1907244"/>
            <a:ext cx="7155180" cy="1231106"/>
          </a:xfrm>
          <a:prstGeom prst="rect">
            <a:avLst/>
          </a:prstGeom>
          <a:noFill/>
        </p:spPr>
        <p:txBody>
          <a:bodyPr wrap="square" rtlCol="0">
            <a:spAutoFit/>
          </a:bodyPr>
          <a:lstStyle/>
          <a:p>
            <a:r>
              <a:rPr lang="nl-NL" sz="1400" b="1" dirty="0"/>
              <a:t>Activiteitencommissie (AC) 2025-2026</a:t>
            </a:r>
            <a:endParaRPr lang="nl-NL" sz="1400" dirty="0"/>
          </a:p>
          <a:p>
            <a:br>
              <a:rPr lang="nl-NL" sz="1200" dirty="0"/>
            </a:br>
            <a:r>
              <a:rPr lang="nl-NL" sz="1200" dirty="0"/>
              <a:t>De AC bestaat uit ouders en leerkrachten. Ze verzorgt sinterklaas, kerstfeest, jaaraftrap en de avond4daagse. Hierbij worden we gelukkig ondersteund door veel ouders. U kunt ons altijd bereiken op </a:t>
            </a:r>
            <a:r>
              <a:rPr lang="nl-NL" sz="1200" dirty="0">
                <a:hlinkClick r:id="rId3"/>
              </a:rPr>
              <a:t>ac-markesteen@ooz.nl</a:t>
            </a:r>
            <a:r>
              <a:rPr lang="nl-NL" sz="1200" dirty="0"/>
              <a:t> . </a:t>
            </a:r>
          </a:p>
          <a:p>
            <a:endParaRPr lang="nl-NL" sz="1200" dirty="0"/>
          </a:p>
          <a:p>
            <a:r>
              <a:rPr lang="nl-NL" sz="1200" b="1" dirty="0"/>
              <a:t>Het bestuur bestaat uit de volgende personen: </a:t>
            </a:r>
          </a:p>
        </p:txBody>
      </p:sp>
      <p:pic>
        <p:nvPicPr>
          <p:cNvPr id="2059" name="Afbeelding 1" descr="D:\Users\eigenaar\Documents\03. PRIVE ZAKEN\02. MARKESTEEN AC\2019-2020\chantal.jpg">
            <a:extLst>
              <a:ext uri="{FF2B5EF4-FFF2-40B4-BE49-F238E27FC236}">
                <a16:creationId xmlns:a16="http://schemas.microsoft.com/office/drawing/2014/main" id="{AF7E20CF-A709-40D1-A3E7-5235965CA1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6450" r="5992" b="24078"/>
          <a:stretch>
            <a:fillRect/>
          </a:stretch>
        </p:blipFill>
        <p:spPr bwMode="auto">
          <a:xfrm>
            <a:off x="5496521" y="3211029"/>
            <a:ext cx="1335223" cy="1517844"/>
          </a:xfrm>
          <a:prstGeom prst="rect">
            <a:avLst/>
          </a:prstGeom>
          <a:effectLst>
            <a:outerShdw blurRad="50800" dist="38100" dir="2700000" algn="tl" rotWithShape="0">
              <a:schemeClr val="tx2">
                <a:alpha val="40000"/>
              </a:schemeClr>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4">
            <a:extLst>
              <a:ext uri="{FF2B5EF4-FFF2-40B4-BE49-F238E27FC236}">
                <a16:creationId xmlns:a16="http://schemas.microsoft.com/office/drawing/2014/main" id="{9E2C2C91-65EB-45F5-95F4-8F04EBAD1C45}"/>
              </a:ext>
            </a:extLst>
          </p:cNvPr>
          <p:cNvSpPr>
            <a:spLocks noChangeArrowheads="1"/>
          </p:cNvSpPr>
          <p:nvPr/>
        </p:nvSpPr>
        <p:spPr bwMode="auto">
          <a:xfrm>
            <a:off x="183880" y="41115"/>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5" name="Tekstvak 24">
            <a:extLst>
              <a:ext uri="{FF2B5EF4-FFF2-40B4-BE49-F238E27FC236}">
                <a16:creationId xmlns:a16="http://schemas.microsoft.com/office/drawing/2014/main" id="{921E384D-DE70-4B0F-B9C8-0FEC5AE862C6}"/>
              </a:ext>
            </a:extLst>
          </p:cNvPr>
          <p:cNvSpPr txBox="1"/>
          <p:nvPr/>
        </p:nvSpPr>
        <p:spPr>
          <a:xfrm>
            <a:off x="2880693" y="4763440"/>
            <a:ext cx="1550670" cy="615553"/>
          </a:xfrm>
          <a:prstGeom prst="rect">
            <a:avLst/>
          </a:prstGeom>
          <a:noFill/>
        </p:spPr>
        <p:txBody>
          <a:bodyPr wrap="square" rtlCol="0">
            <a:spAutoFit/>
          </a:bodyPr>
          <a:lstStyle/>
          <a:p>
            <a:pPr algn="ctr"/>
            <a:r>
              <a:rPr lang="nl-NL" sz="1200" dirty="0"/>
              <a:t>Ruben </a:t>
            </a:r>
            <a:r>
              <a:rPr lang="nl-NL" sz="1200" dirty="0" err="1"/>
              <a:t>Boeijinga</a:t>
            </a:r>
            <a:r>
              <a:rPr lang="nl-NL" sz="1200" dirty="0"/>
              <a:t> (PM)</a:t>
            </a:r>
            <a:br>
              <a:rPr lang="nl-NL" sz="1200" dirty="0"/>
            </a:br>
            <a:r>
              <a:rPr lang="nl-NL" sz="1100" i="1" dirty="0"/>
              <a:t>Faas groep 3</a:t>
            </a:r>
          </a:p>
          <a:p>
            <a:pPr algn="ctr"/>
            <a:r>
              <a:rPr lang="nl-NL" sz="1100" i="1" dirty="0"/>
              <a:t>Fedde groep 1/2b</a:t>
            </a:r>
          </a:p>
        </p:txBody>
      </p:sp>
      <p:sp>
        <p:nvSpPr>
          <p:cNvPr id="26" name="Tekstvak 25">
            <a:extLst>
              <a:ext uri="{FF2B5EF4-FFF2-40B4-BE49-F238E27FC236}">
                <a16:creationId xmlns:a16="http://schemas.microsoft.com/office/drawing/2014/main" id="{0B6BD163-D57A-4503-B3EC-6D745CA8BD69}"/>
              </a:ext>
            </a:extLst>
          </p:cNvPr>
          <p:cNvSpPr txBox="1"/>
          <p:nvPr/>
        </p:nvSpPr>
        <p:spPr>
          <a:xfrm>
            <a:off x="5250557" y="4762508"/>
            <a:ext cx="1827153" cy="615553"/>
          </a:xfrm>
          <a:prstGeom prst="rect">
            <a:avLst/>
          </a:prstGeom>
          <a:noFill/>
        </p:spPr>
        <p:txBody>
          <a:bodyPr wrap="square" rtlCol="0">
            <a:spAutoFit/>
          </a:bodyPr>
          <a:lstStyle/>
          <a:p>
            <a:pPr algn="ctr"/>
            <a:r>
              <a:rPr lang="nl-NL" sz="1200" dirty="0"/>
              <a:t>Chantal </a:t>
            </a:r>
            <a:r>
              <a:rPr lang="nl-NL" sz="1200" dirty="0" err="1"/>
              <a:t>Bagerman</a:t>
            </a:r>
            <a:r>
              <a:rPr lang="nl-NL" sz="1200" dirty="0"/>
              <a:t> (Secr.)</a:t>
            </a:r>
            <a:br>
              <a:rPr lang="nl-NL" sz="1200" dirty="0"/>
            </a:br>
            <a:r>
              <a:rPr lang="nl-NL" sz="1100" i="1" dirty="0"/>
              <a:t>Pepijn groep 6</a:t>
            </a:r>
            <a:br>
              <a:rPr lang="nl-NL" sz="1100" i="1" dirty="0"/>
            </a:br>
            <a:r>
              <a:rPr lang="nl-NL" sz="1100" i="1" dirty="0"/>
              <a:t>Kasper groep 3</a:t>
            </a:r>
          </a:p>
        </p:txBody>
      </p:sp>
      <p:sp>
        <p:nvSpPr>
          <p:cNvPr id="28" name="Tekstvak 27">
            <a:extLst>
              <a:ext uri="{FF2B5EF4-FFF2-40B4-BE49-F238E27FC236}">
                <a16:creationId xmlns:a16="http://schemas.microsoft.com/office/drawing/2014/main" id="{C3EA4D29-4003-4C90-978D-015B00602F3D}"/>
              </a:ext>
            </a:extLst>
          </p:cNvPr>
          <p:cNvSpPr txBox="1"/>
          <p:nvPr/>
        </p:nvSpPr>
        <p:spPr>
          <a:xfrm>
            <a:off x="406835" y="4771308"/>
            <a:ext cx="1827153" cy="615553"/>
          </a:xfrm>
          <a:prstGeom prst="rect">
            <a:avLst/>
          </a:prstGeom>
          <a:noFill/>
        </p:spPr>
        <p:txBody>
          <a:bodyPr wrap="square" rtlCol="0">
            <a:spAutoFit/>
          </a:bodyPr>
          <a:lstStyle/>
          <a:p>
            <a:pPr algn="ctr"/>
            <a:r>
              <a:rPr lang="nl-NL" sz="1200" dirty="0"/>
              <a:t>Sander Kiers (VZ)</a:t>
            </a:r>
          </a:p>
          <a:p>
            <a:pPr algn="ctr"/>
            <a:r>
              <a:rPr lang="de-DE" sz="1100" i="1" dirty="0"/>
              <a:t>Thomas </a:t>
            </a:r>
            <a:r>
              <a:rPr lang="de-DE" sz="1100" i="1" dirty="0" err="1"/>
              <a:t>groep</a:t>
            </a:r>
            <a:r>
              <a:rPr lang="de-DE" sz="1100" i="1" dirty="0"/>
              <a:t> 1/2b</a:t>
            </a:r>
          </a:p>
          <a:p>
            <a:pPr algn="ctr"/>
            <a:r>
              <a:rPr lang="de-DE" sz="1100" i="1" dirty="0"/>
              <a:t>Lianne </a:t>
            </a:r>
            <a:r>
              <a:rPr lang="de-DE" sz="1100" i="1" dirty="0" err="1"/>
              <a:t>groep</a:t>
            </a:r>
            <a:r>
              <a:rPr lang="de-DE" sz="1100" i="1" dirty="0"/>
              <a:t> 1/2a</a:t>
            </a:r>
            <a:endParaRPr lang="nl-NL" sz="1100" i="1" dirty="0"/>
          </a:p>
        </p:txBody>
      </p:sp>
      <p:sp>
        <p:nvSpPr>
          <p:cNvPr id="2" name="Tekstvak 1">
            <a:extLst>
              <a:ext uri="{FF2B5EF4-FFF2-40B4-BE49-F238E27FC236}">
                <a16:creationId xmlns:a16="http://schemas.microsoft.com/office/drawing/2014/main" id="{2ADAE29B-091A-00EB-971C-9DAD80F63C63}"/>
              </a:ext>
            </a:extLst>
          </p:cNvPr>
          <p:cNvSpPr txBox="1"/>
          <p:nvPr/>
        </p:nvSpPr>
        <p:spPr>
          <a:xfrm>
            <a:off x="330200" y="5473003"/>
            <a:ext cx="5100986" cy="1384995"/>
          </a:xfrm>
          <a:prstGeom prst="rect">
            <a:avLst/>
          </a:prstGeom>
          <a:noFill/>
        </p:spPr>
        <p:txBody>
          <a:bodyPr wrap="square" rtlCol="0">
            <a:spAutoFit/>
          </a:bodyPr>
          <a:lstStyle/>
          <a:p>
            <a:r>
              <a:rPr lang="nl-NL" sz="1200" b="1" dirty="0"/>
              <a:t>De activiteitencommissie bestaat verder uit de volgende personen:</a:t>
            </a:r>
            <a:br>
              <a:rPr lang="nl-NL" sz="1200" dirty="0"/>
            </a:br>
            <a:endParaRPr lang="nl-NL" sz="1200" dirty="0"/>
          </a:p>
          <a:p>
            <a:r>
              <a:rPr lang="nl-NL" sz="1200" dirty="0"/>
              <a:t>Eva van Dun		Bas Brand		Paul Kruizinga</a:t>
            </a:r>
            <a:br>
              <a:rPr lang="nl-NL" sz="1200" dirty="0"/>
            </a:br>
            <a:r>
              <a:rPr lang="nl-NL" sz="1200" dirty="0" err="1"/>
              <a:t>Jazmine</a:t>
            </a:r>
            <a:r>
              <a:rPr lang="nl-NL" sz="1200" dirty="0"/>
              <a:t> Jonkers	</a:t>
            </a:r>
            <a:r>
              <a:rPr lang="nl-NL" sz="1200" dirty="0" err="1"/>
              <a:t>Orsi</a:t>
            </a:r>
            <a:r>
              <a:rPr lang="nl-NL" sz="1200" dirty="0"/>
              <a:t> Kiss		Jessica </a:t>
            </a:r>
            <a:r>
              <a:rPr lang="nl-NL" sz="1200" dirty="0" err="1"/>
              <a:t>Jeukens</a:t>
            </a:r>
            <a:endParaRPr lang="nl-NL" sz="1200" dirty="0"/>
          </a:p>
          <a:p>
            <a:r>
              <a:rPr lang="nl-NL" sz="1200" dirty="0"/>
              <a:t>Niels </a:t>
            </a:r>
            <a:r>
              <a:rPr lang="nl-NL" sz="1200" dirty="0" err="1"/>
              <a:t>Frelink</a:t>
            </a:r>
            <a:r>
              <a:rPr lang="nl-NL" sz="1200" dirty="0"/>
              <a:t>		Sabine Abbink		Heleen Heinen</a:t>
            </a:r>
          </a:p>
          <a:p>
            <a:endParaRPr lang="nl-NL" sz="1200" dirty="0"/>
          </a:p>
          <a:p>
            <a:r>
              <a:rPr lang="nl-NL" sz="1200" dirty="0"/>
              <a:t>Vanuit het team van de Markesteen schuift Roelien </a:t>
            </a:r>
            <a:r>
              <a:rPr lang="nl-NL" sz="1200" dirty="0" err="1"/>
              <a:t>Zijlma</a:t>
            </a:r>
            <a:r>
              <a:rPr lang="nl-NL" sz="1200" dirty="0"/>
              <a:t> aan. </a:t>
            </a:r>
          </a:p>
        </p:txBody>
      </p:sp>
      <p:pic>
        <p:nvPicPr>
          <p:cNvPr id="7" name="Afbeelding 6">
            <a:extLst>
              <a:ext uri="{FF2B5EF4-FFF2-40B4-BE49-F238E27FC236}">
                <a16:creationId xmlns:a16="http://schemas.microsoft.com/office/drawing/2014/main" id="{6B24071E-449B-F5D8-7C43-D03DADFE00DE}"/>
              </a:ext>
            </a:extLst>
          </p:cNvPr>
          <p:cNvPicPr>
            <a:picLocks noChangeAspect="1"/>
          </p:cNvPicPr>
          <p:nvPr/>
        </p:nvPicPr>
        <p:blipFill>
          <a:blip r:embed="rId5">
            <a:extLst>
              <a:ext uri="{28A0092B-C50C-407E-A947-70E740481C1C}">
                <a14:useLocalDpi xmlns:a14="http://schemas.microsoft.com/office/drawing/2010/main" val="0"/>
              </a:ext>
            </a:extLst>
          </a:blip>
          <a:srcRect l="12341" t="5428" r="13265"/>
          <a:stretch/>
        </p:blipFill>
        <p:spPr>
          <a:xfrm>
            <a:off x="2990009" y="3317591"/>
            <a:ext cx="1550670" cy="1314157"/>
          </a:xfrm>
          <a:prstGeom prst="rect">
            <a:avLst/>
          </a:prstGeom>
          <a:effectLst>
            <a:softEdge rad="63500"/>
          </a:effectLst>
        </p:spPr>
      </p:pic>
      <p:pic>
        <p:nvPicPr>
          <p:cNvPr id="12" name="Afbeelding 11">
            <a:extLst>
              <a:ext uri="{FF2B5EF4-FFF2-40B4-BE49-F238E27FC236}">
                <a16:creationId xmlns:a16="http://schemas.microsoft.com/office/drawing/2014/main" id="{CAD657B7-7ACB-88B2-D68E-C7E0A9DC188E}"/>
              </a:ext>
            </a:extLst>
          </p:cNvPr>
          <p:cNvPicPr>
            <a:picLocks noChangeAspect="1"/>
          </p:cNvPicPr>
          <p:nvPr/>
        </p:nvPicPr>
        <p:blipFill>
          <a:blip r:embed="rId6">
            <a:extLst>
              <a:ext uri="{28A0092B-C50C-407E-A947-70E740481C1C}">
                <a14:useLocalDpi xmlns:a14="http://schemas.microsoft.com/office/drawing/2010/main" val="0"/>
              </a:ext>
            </a:extLst>
          </a:blip>
          <a:srcRect l="6992" t="8781" r="13146"/>
          <a:stretch>
            <a:fillRect/>
          </a:stretch>
        </p:blipFill>
        <p:spPr>
          <a:xfrm>
            <a:off x="704654" y="3211028"/>
            <a:ext cx="1261306" cy="1517845"/>
          </a:xfrm>
          <a:prstGeom prst="rect">
            <a:avLst/>
          </a:prstGeom>
          <a:effectLst>
            <a:softEdge rad="63500"/>
          </a:effectLst>
        </p:spPr>
      </p:pic>
    </p:spTree>
    <p:extLst>
      <p:ext uri="{BB962C8B-B14F-4D97-AF65-F5344CB8AC3E}">
        <p14:creationId xmlns:p14="http://schemas.microsoft.com/office/powerpoint/2010/main" val="1132414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tekst&#10;&#10;Automatisch gegenereerde beschrijving">
            <a:extLst>
              <a:ext uri="{FF2B5EF4-FFF2-40B4-BE49-F238E27FC236}">
                <a16:creationId xmlns:a16="http://schemas.microsoft.com/office/drawing/2014/main" id="{58B6670E-F321-445D-9AFD-FA29853F2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542471"/>
            <a:ext cx="7559675" cy="1451504"/>
          </a:xfrm>
          <a:prstGeom prst="rect">
            <a:avLst/>
          </a:prstGeom>
        </p:spPr>
      </p:pic>
      <p:pic>
        <p:nvPicPr>
          <p:cNvPr id="1026" name="Picture 2">
            <a:extLst>
              <a:ext uri="{FF2B5EF4-FFF2-40B4-BE49-F238E27FC236}">
                <a16:creationId xmlns:a16="http://schemas.microsoft.com/office/drawing/2014/main" id="{B7CD4234-A7C2-457B-BA43-8ACED15DB656}"/>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76" y="445425"/>
            <a:ext cx="7371716" cy="5514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hthoek 4">
            <a:extLst>
              <a:ext uri="{FF2B5EF4-FFF2-40B4-BE49-F238E27FC236}">
                <a16:creationId xmlns:a16="http://schemas.microsoft.com/office/drawing/2014/main" id="{E683C550-AF3F-4EA7-A50F-FD8379988882}"/>
              </a:ext>
            </a:extLst>
          </p:cNvPr>
          <p:cNvSpPr/>
          <p:nvPr/>
        </p:nvSpPr>
        <p:spPr>
          <a:xfrm>
            <a:off x="-240030" y="0"/>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Rechthoek 1">
            <a:extLst>
              <a:ext uri="{FF2B5EF4-FFF2-40B4-BE49-F238E27FC236}">
                <a16:creationId xmlns:a16="http://schemas.microsoft.com/office/drawing/2014/main" id="{DE107FC1-012E-4825-95E9-D86CAB491935}"/>
              </a:ext>
            </a:extLst>
          </p:cNvPr>
          <p:cNvSpPr/>
          <p:nvPr/>
        </p:nvSpPr>
        <p:spPr>
          <a:xfrm>
            <a:off x="1021870" y="6204952"/>
            <a:ext cx="5515927" cy="1877437"/>
          </a:xfrm>
          <a:prstGeom prst="rect">
            <a:avLst/>
          </a:prstGeom>
        </p:spPr>
        <p:txBody>
          <a:bodyPr wrap="square">
            <a:spAutoFit/>
          </a:bodyPr>
          <a:lstStyle/>
          <a:p>
            <a:pPr algn="ctr"/>
            <a:r>
              <a:rPr lang="nl-NL" sz="3200" b="1" dirty="0">
                <a:ea typeface="Times New Roman" panose="02020603050405020304" pitchFamily="18" charset="0"/>
              </a:rPr>
              <a:t>ACTIVITEITEN 2025 - 2026</a:t>
            </a:r>
          </a:p>
          <a:p>
            <a:r>
              <a:rPr lang="nl-NL" sz="1400" dirty="0"/>
              <a:t>	</a:t>
            </a:r>
          </a:p>
          <a:p>
            <a:pPr marL="2114550" lvl="4" indent="-285750">
              <a:buFont typeface="Arial" panose="020B0604020202020204" pitchFamily="34" charset="0"/>
              <a:buChar char="•"/>
            </a:pPr>
            <a:r>
              <a:rPr lang="nl-NL" sz="1400" dirty="0"/>
              <a:t>Jaaraftrap</a:t>
            </a:r>
          </a:p>
          <a:p>
            <a:pPr marL="2114550" lvl="4" indent="-285750">
              <a:buFont typeface="Arial" panose="020B0604020202020204" pitchFamily="34" charset="0"/>
              <a:buChar char="•"/>
            </a:pPr>
            <a:r>
              <a:rPr lang="nl-NL" sz="1400" dirty="0"/>
              <a:t>Sinterklaas</a:t>
            </a:r>
          </a:p>
          <a:p>
            <a:pPr marL="2114550" lvl="4" indent="-285750">
              <a:buFont typeface="Arial" panose="020B0604020202020204" pitchFamily="34" charset="0"/>
              <a:buChar char="•"/>
            </a:pPr>
            <a:r>
              <a:rPr lang="nl-NL" sz="1400" dirty="0"/>
              <a:t>Kerstviering		</a:t>
            </a:r>
          </a:p>
          <a:p>
            <a:pPr marL="2114550" lvl="4" indent="-285750">
              <a:buFont typeface="Arial" panose="020B0604020202020204" pitchFamily="34" charset="0"/>
              <a:buChar char="•"/>
            </a:pPr>
            <a:r>
              <a:rPr lang="nl-NL" sz="1400" dirty="0"/>
              <a:t>De koningsspelen	</a:t>
            </a:r>
          </a:p>
          <a:p>
            <a:pPr marL="2114550" lvl="4" indent="-285750">
              <a:buFont typeface="Arial" panose="020B0604020202020204" pitchFamily="34" charset="0"/>
              <a:buChar char="•"/>
            </a:pPr>
            <a:r>
              <a:rPr lang="nl-NL" sz="1400" dirty="0"/>
              <a:t>Avond4daagse</a:t>
            </a:r>
            <a:endParaRPr lang="nl-NL" sz="2200" dirty="0"/>
          </a:p>
        </p:txBody>
      </p:sp>
    </p:spTree>
    <p:extLst>
      <p:ext uri="{BB962C8B-B14F-4D97-AF65-F5344CB8AC3E}">
        <p14:creationId xmlns:p14="http://schemas.microsoft.com/office/powerpoint/2010/main" val="196590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3">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3">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7" name="Rechthoek 6">
            <a:extLst>
              <a:ext uri="{FF2B5EF4-FFF2-40B4-BE49-F238E27FC236}">
                <a16:creationId xmlns:a16="http://schemas.microsoft.com/office/drawing/2014/main" id="{F18E7C73-FE46-4342-8318-0125EDA974AE}"/>
              </a:ext>
            </a:extLst>
          </p:cNvPr>
          <p:cNvSpPr/>
          <p:nvPr/>
        </p:nvSpPr>
        <p:spPr>
          <a:xfrm>
            <a:off x="-240030" y="0"/>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ekstvak 7">
            <a:extLst>
              <a:ext uri="{FF2B5EF4-FFF2-40B4-BE49-F238E27FC236}">
                <a16:creationId xmlns:a16="http://schemas.microsoft.com/office/drawing/2014/main" id="{AA234891-4F51-4577-A541-D64BEE823C77}"/>
              </a:ext>
            </a:extLst>
          </p:cNvPr>
          <p:cNvSpPr txBox="1"/>
          <p:nvPr/>
        </p:nvSpPr>
        <p:spPr>
          <a:xfrm>
            <a:off x="202247" y="1922359"/>
            <a:ext cx="7155180" cy="3847207"/>
          </a:xfrm>
          <a:prstGeom prst="rect">
            <a:avLst/>
          </a:prstGeom>
          <a:noFill/>
        </p:spPr>
        <p:txBody>
          <a:bodyPr wrap="square" rtlCol="0">
            <a:spAutoFit/>
          </a:bodyPr>
          <a:lstStyle/>
          <a:p>
            <a:r>
              <a:rPr lang="nl-NL" sz="1400" b="1" dirty="0"/>
              <a:t>Jaaraftrap</a:t>
            </a:r>
          </a:p>
          <a:p>
            <a:endParaRPr lang="nl-NL" sz="1200" b="1" dirty="0"/>
          </a:p>
          <a:p>
            <a:r>
              <a:rPr lang="nl-NL" sz="1200" dirty="0"/>
              <a:t>Dit jaar zal de jaarstart plaatsvinden op vrijdag 5 september 2025. </a:t>
            </a:r>
          </a:p>
          <a:p>
            <a:endParaRPr lang="nl-NL" sz="1200" dirty="0"/>
          </a:p>
          <a:p>
            <a:r>
              <a:rPr lang="nl-NL" sz="1200" b="1" dirty="0"/>
              <a:t>Wij zoeken mensen die de volgende taken op zich willen nemen:</a:t>
            </a:r>
          </a:p>
          <a:p>
            <a:pPr marL="171450" indent="-171450">
              <a:buFont typeface="Arial" panose="020B0604020202020204" pitchFamily="34" charset="0"/>
              <a:buChar char="•"/>
            </a:pPr>
            <a:r>
              <a:rPr lang="nl-NL" sz="1200" dirty="0"/>
              <a:t>Uitnodiging maken + doorsturen  aan contactpersoon bij de Markesteen</a:t>
            </a:r>
          </a:p>
          <a:p>
            <a:pPr marL="171450" indent="-171450">
              <a:buFont typeface="Arial" panose="020B0604020202020204" pitchFamily="34" charset="0"/>
              <a:buChar char="•"/>
            </a:pPr>
            <a:r>
              <a:rPr lang="nl-NL" sz="1200" dirty="0"/>
              <a:t>A3 posters maken + ophangen (klasdeuren onderbouw +  voordeuren)</a:t>
            </a:r>
          </a:p>
          <a:p>
            <a:pPr marL="171450" indent="-171450">
              <a:buFont typeface="Arial" panose="020B0604020202020204" pitchFamily="34" charset="0"/>
              <a:buChar char="•"/>
            </a:pPr>
            <a:r>
              <a:rPr lang="nl-NL" sz="1200" dirty="0"/>
              <a:t>Coördinatie jaaraftrap/aanspreekpunt voor hulpouders</a:t>
            </a:r>
          </a:p>
          <a:p>
            <a:pPr marL="171450" indent="-171450">
              <a:buFont typeface="Arial" panose="020B0604020202020204" pitchFamily="34" charset="0"/>
              <a:buChar char="•"/>
            </a:pPr>
            <a:r>
              <a:rPr lang="nl-NL" sz="1200" dirty="0"/>
              <a:t>Boodschappen doen (hapjes + drinken)</a:t>
            </a:r>
          </a:p>
          <a:p>
            <a:pPr marL="171450" indent="-171450">
              <a:buFont typeface="Arial" panose="020B0604020202020204" pitchFamily="34" charset="0"/>
              <a:buChar char="•"/>
            </a:pPr>
            <a:r>
              <a:rPr lang="nl-NL" sz="1200" dirty="0"/>
              <a:t>Kraam/statafels etc. bestellen</a:t>
            </a:r>
          </a:p>
          <a:p>
            <a:pPr marL="171450" indent="-171450">
              <a:buFont typeface="Arial" panose="020B0604020202020204" pitchFamily="34" charset="0"/>
              <a:buChar char="•"/>
            </a:pPr>
            <a:r>
              <a:rPr lang="nl-NL" sz="1200" dirty="0"/>
              <a:t>Plan maken voor de decoratie/aankleding van de bijeenkomst</a:t>
            </a:r>
          </a:p>
          <a:p>
            <a:pPr marL="171450" indent="-171450">
              <a:buFont typeface="Arial" panose="020B0604020202020204" pitchFamily="34" charset="0"/>
              <a:buChar char="•"/>
            </a:pPr>
            <a:r>
              <a:rPr lang="nl-NL" sz="1200" dirty="0"/>
              <a:t>Kinderactiviteiten bedenken voor de jaaraftrap i.s.m. </a:t>
            </a:r>
            <a:r>
              <a:rPr lang="nl-NL" sz="1200" dirty="0" err="1"/>
              <a:t>Partou</a:t>
            </a:r>
            <a:endParaRPr lang="nl-NL" sz="1200" dirty="0"/>
          </a:p>
          <a:p>
            <a:endParaRPr lang="nl-NL" sz="1200" dirty="0"/>
          </a:p>
          <a:p>
            <a:r>
              <a:rPr lang="nl-NL" sz="1200" dirty="0"/>
              <a:t>Op de dag van de jaartrap, vanaf 15:00 uur</a:t>
            </a:r>
          </a:p>
          <a:p>
            <a:pPr marL="171450" indent="-171450">
              <a:buFont typeface="Arial" panose="020B0604020202020204" pitchFamily="34" charset="0"/>
              <a:buChar char="•"/>
            </a:pPr>
            <a:r>
              <a:rPr lang="nl-NL" sz="1200" dirty="0"/>
              <a:t>Schoolplein aankleden + alles klaarzetten</a:t>
            </a:r>
          </a:p>
          <a:p>
            <a:endParaRPr lang="nl-NL" sz="1200" dirty="0"/>
          </a:p>
          <a:p>
            <a:r>
              <a:rPr lang="nl-NL" sz="1200" b="1" dirty="0"/>
              <a:t>Coördinatie AC: </a:t>
            </a:r>
            <a:r>
              <a:rPr lang="nl-NL" sz="1200" dirty="0"/>
              <a:t>	</a:t>
            </a:r>
            <a:r>
              <a:rPr lang="nl-NL" sz="1200" dirty="0" err="1"/>
              <a:t>Jazmine</a:t>
            </a:r>
            <a:r>
              <a:rPr lang="nl-NL" sz="1200" dirty="0"/>
              <a:t> Jonkers</a:t>
            </a:r>
          </a:p>
          <a:p>
            <a:r>
              <a:rPr lang="nl-NL" sz="1200" dirty="0"/>
              <a:t>			Jessica </a:t>
            </a:r>
            <a:r>
              <a:rPr lang="nl-NL" sz="1200" dirty="0" err="1"/>
              <a:t>Jeukens</a:t>
            </a:r>
            <a:endParaRPr lang="nl-NL" sz="1200" dirty="0"/>
          </a:p>
          <a:p>
            <a:endParaRPr lang="nl-NL" sz="1200" dirty="0"/>
          </a:p>
          <a:p>
            <a:endParaRPr lang="nl-NL" sz="1200" dirty="0"/>
          </a:p>
        </p:txBody>
      </p:sp>
      <p:pic>
        <p:nvPicPr>
          <p:cNvPr id="8202" name="Picture 10">
            <a:extLst>
              <a:ext uri="{FF2B5EF4-FFF2-40B4-BE49-F238E27FC236}">
                <a16:creationId xmlns:a16="http://schemas.microsoft.com/office/drawing/2014/main" id="{6660545E-DA78-4A1D-9D83-E31B82134D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782" r="43652" b="11024"/>
          <a:stretch>
            <a:fillRect/>
          </a:stretch>
        </p:blipFill>
        <p:spPr bwMode="auto">
          <a:xfrm>
            <a:off x="4991362" y="5368966"/>
            <a:ext cx="2138178" cy="1794350"/>
          </a:xfrm>
          <a:prstGeom prst="rect">
            <a:avLst/>
          </a:prstGeom>
          <a:effectLst>
            <a:outerShdw blurRad="50800" dist="38100" dir="2700000" algn="tl" rotWithShape="0">
              <a:schemeClr val="tx2">
                <a:alpha val="40000"/>
              </a:schemeClr>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248332"/>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2">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2">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7" name="Rechthoek 6">
            <a:extLst>
              <a:ext uri="{FF2B5EF4-FFF2-40B4-BE49-F238E27FC236}">
                <a16:creationId xmlns:a16="http://schemas.microsoft.com/office/drawing/2014/main" id="{F18E7C73-FE46-4342-8318-0125EDA974AE}"/>
              </a:ext>
            </a:extLst>
          </p:cNvPr>
          <p:cNvSpPr/>
          <p:nvPr/>
        </p:nvSpPr>
        <p:spPr>
          <a:xfrm>
            <a:off x="-240030" y="0"/>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ekstvak 7">
            <a:extLst>
              <a:ext uri="{FF2B5EF4-FFF2-40B4-BE49-F238E27FC236}">
                <a16:creationId xmlns:a16="http://schemas.microsoft.com/office/drawing/2014/main" id="{AA234891-4F51-4577-A541-D64BEE823C77}"/>
              </a:ext>
            </a:extLst>
          </p:cNvPr>
          <p:cNvSpPr txBox="1"/>
          <p:nvPr/>
        </p:nvSpPr>
        <p:spPr>
          <a:xfrm>
            <a:off x="194310" y="1907244"/>
            <a:ext cx="7155180" cy="5478423"/>
          </a:xfrm>
          <a:prstGeom prst="rect">
            <a:avLst/>
          </a:prstGeom>
          <a:noFill/>
        </p:spPr>
        <p:txBody>
          <a:bodyPr wrap="square" rtlCol="0">
            <a:spAutoFit/>
          </a:bodyPr>
          <a:lstStyle/>
          <a:p>
            <a:r>
              <a:rPr lang="nl-NL" sz="1400" b="1" dirty="0"/>
              <a:t>Sinterklaas</a:t>
            </a:r>
          </a:p>
          <a:p>
            <a:endParaRPr lang="nl-NL" sz="1200" dirty="0"/>
          </a:p>
          <a:p>
            <a:r>
              <a:rPr lang="nl-NL" sz="1200" dirty="0"/>
              <a:t>Sinterklaas is voor de kinderen een groot feest op school. </a:t>
            </a:r>
          </a:p>
          <a:p>
            <a:r>
              <a:rPr lang="nl-NL" sz="1200" dirty="0"/>
              <a:t>De Sintgroep is verantwoordelijk voor de uitvoering van het Sinterklaasfeest op vrijdag 5 december 2025, maar ook voor de gebeurtenissen die hieraan voorafgaan. We volgen in grote lijnen het Sinterklaasjournaal maar hebben ook onze eigen activiteiten:</a:t>
            </a:r>
          </a:p>
          <a:p>
            <a:r>
              <a:rPr lang="nl-NL" sz="1200" dirty="0"/>
              <a:t> </a:t>
            </a:r>
          </a:p>
          <a:p>
            <a:r>
              <a:rPr lang="nl-NL" sz="1200" b="1" dirty="0"/>
              <a:t>September/oktober 2025</a:t>
            </a:r>
          </a:p>
          <a:p>
            <a:pPr marL="171450" indent="-171450">
              <a:buFont typeface="Arial" panose="020B0604020202020204" pitchFamily="34" charset="0"/>
              <a:buChar char="•"/>
            </a:pPr>
            <a:r>
              <a:rPr lang="nl-NL" sz="1200" dirty="0"/>
              <a:t>Cadeautjes selecteren uit Lobbes gids voor groep 1 t/m 4</a:t>
            </a:r>
          </a:p>
          <a:p>
            <a:pPr marL="171450" indent="-171450">
              <a:buFont typeface="Arial" panose="020B0604020202020204" pitchFamily="34" charset="0"/>
              <a:buChar char="•"/>
            </a:pPr>
            <a:r>
              <a:rPr lang="nl-NL" sz="1200" dirty="0"/>
              <a:t>Opstellen cadeautjesbrief </a:t>
            </a:r>
          </a:p>
          <a:p>
            <a:pPr marL="171450" indent="-171450">
              <a:buFont typeface="Arial" panose="020B0604020202020204" pitchFamily="34" charset="0"/>
              <a:buChar char="•"/>
            </a:pPr>
            <a:r>
              <a:rPr lang="nl-NL" sz="1200" dirty="0"/>
              <a:t>Verzamelen ingevulde lijstjes + versturen reminder</a:t>
            </a:r>
          </a:p>
          <a:p>
            <a:pPr marL="171450" indent="-171450">
              <a:buFont typeface="Arial" panose="020B0604020202020204" pitchFamily="34" charset="0"/>
              <a:buChar char="•"/>
            </a:pPr>
            <a:r>
              <a:rPr lang="nl-NL" sz="1200" dirty="0"/>
              <a:t>Excel-lijst aanmaken met overzicht te bestellen cadeautjes</a:t>
            </a:r>
          </a:p>
          <a:p>
            <a:pPr marL="171450" indent="-171450">
              <a:buFont typeface="Arial" panose="020B0604020202020204" pitchFamily="34" charset="0"/>
              <a:buChar char="•"/>
            </a:pPr>
            <a:r>
              <a:rPr lang="nl-NL" sz="1200" dirty="0"/>
              <a:t>Bestellen cadeautjes bij Lobbes</a:t>
            </a:r>
          </a:p>
          <a:p>
            <a:pPr marL="171450" indent="-171450">
              <a:buFont typeface="Arial" panose="020B0604020202020204" pitchFamily="34" charset="0"/>
              <a:buChar char="•"/>
            </a:pPr>
            <a:r>
              <a:rPr lang="nl-NL" sz="1200" dirty="0"/>
              <a:t>Bestelling controleren indien nodig nabestelling doen</a:t>
            </a:r>
          </a:p>
          <a:p>
            <a:pPr marL="171450" indent="-171450">
              <a:buFont typeface="Arial" panose="020B0604020202020204" pitchFamily="34" charset="0"/>
              <a:buChar char="•"/>
            </a:pPr>
            <a:r>
              <a:rPr lang="nl-NL" sz="1200" dirty="0"/>
              <a:t>Afstemmen over inpakken van cadeautjes met SEIN</a:t>
            </a:r>
          </a:p>
          <a:p>
            <a:endParaRPr lang="nl-NL" sz="1200" dirty="0"/>
          </a:p>
          <a:p>
            <a:r>
              <a:rPr lang="nl-NL" sz="1200" b="1" dirty="0"/>
              <a:t>November/december 2025</a:t>
            </a:r>
          </a:p>
          <a:p>
            <a:pPr marL="171450" indent="-171450">
              <a:buFont typeface="Arial" panose="020B0604020202020204" pitchFamily="34" charset="0"/>
              <a:buChar char="•"/>
            </a:pPr>
            <a:r>
              <a:rPr lang="nl-NL" sz="1200" dirty="0"/>
              <a:t> Lootjesbrief klaarmaken en verspreiden onder groep 5 t/m 8 </a:t>
            </a:r>
          </a:p>
          <a:p>
            <a:pPr marL="171450" indent="-171450">
              <a:buFont typeface="Arial" panose="020B0604020202020204" pitchFamily="34" charset="0"/>
              <a:buChar char="•"/>
            </a:pPr>
            <a:r>
              <a:rPr lang="nl-NL" sz="1200" dirty="0"/>
              <a:t> Boodschappen doen (strooigoed, drinken, etc. n.a.v. lijstje)</a:t>
            </a:r>
          </a:p>
          <a:p>
            <a:pPr marL="171450" indent="-171450">
              <a:buFont typeface="Arial" panose="020B0604020202020204" pitchFamily="34" charset="0"/>
              <a:buChar char="•"/>
            </a:pPr>
            <a:r>
              <a:rPr lang="nl-NL" sz="1200" dirty="0"/>
              <a:t> De school versieren met Sint thema (week van 18 november)</a:t>
            </a:r>
          </a:p>
          <a:p>
            <a:pPr marL="171450" indent="-171450">
              <a:buFont typeface="Arial" panose="020B0604020202020204" pitchFamily="34" charset="0"/>
              <a:buChar char="•"/>
            </a:pPr>
            <a:r>
              <a:rPr lang="nl-NL" sz="1200" dirty="0"/>
              <a:t> Helpen tijdens ochtend van de Sintviering op 5 december</a:t>
            </a:r>
          </a:p>
          <a:p>
            <a:endParaRPr lang="nl-NL" sz="1200" dirty="0"/>
          </a:p>
          <a:p>
            <a:r>
              <a:rPr lang="nl-NL" sz="1200" b="1" dirty="0"/>
              <a:t>Start voorbereiding:         </a:t>
            </a:r>
            <a:r>
              <a:rPr lang="nl-NL" sz="1200" dirty="0"/>
              <a:t>	 half september 2024		</a:t>
            </a:r>
            <a:br>
              <a:rPr lang="nl-NL" sz="1200" dirty="0"/>
            </a:br>
            <a:r>
              <a:rPr lang="nl-NL" sz="1200" b="1" dirty="0"/>
              <a:t>Aantal vergaderingen:      </a:t>
            </a:r>
            <a:r>
              <a:rPr lang="nl-NL" sz="1200" dirty="0"/>
              <a:t>	1</a:t>
            </a:r>
          </a:p>
          <a:p>
            <a:r>
              <a:rPr lang="nl-NL" sz="1200" b="1" dirty="0"/>
              <a:t>Coördinatie AC:		</a:t>
            </a:r>
            <a:r>
              <a:rPr lang="nl-NL" sz="1200" dirty="0"/>
              <a:t>Bas Brand		Chantal </a:t>
            </a:r>
            <a:r>
              <a:rPr lang="nl-NL" sz="1200" dirty="0" err="1"/>
              <a:t>Bagerman</a:t>
            </a:r>
            <a:endParaRPr lang="nl-NL" sz="1200" dirty="0"/>
          </a:p>
          <a:p>
            <a:r>
              <a:rPr lang="nl-NL" sz="1200" dirty="0"/>
              <a:t>				Heleen Heinen	Sabine Abbink</a:t>
            </a:r>
            <a:br>
              <a:rPr lang="nl-NL" sz="1200" b="1" dirty="0"/>
            </a:br>
            <a:r>
              <a:rPr lang="nl-NL" sz="1200" b="1" dirty="0"/>
              <a:t>Coördinatie school:	</a:t>
            </a:r>
            <a:r>
              <a:rPr lang="nl-NL" sz="1200" dirty="0"/>
              <a:t>	</a:t>
            </a:r>
            <a:r>
              <a:rPr lang="nl-NL" sz="1200" dirty="0" err="1"/>
              <a:t>Huriye</a:t>
            </a:r>
            <a:r>
              <a:rPr lang="nl-NL" sz="1200" dirty="0"/>
              <a:t> </a:t>
            </a:r>
            <a:r>
              <a:rPr lang="nl-NL" sz="1200" dirty="0" err="1"/>
              <a:t>Sagir</a:t>
            </a:r>
            <a:r>
              <a:rPr lang="nl-NL" sz="1200" dirty="0"/>
              <a:t>		</a:t>
            </a:r>
            <a:r>
              <a:rPr lang="nl-NL" sz="1200" dirty="0" err="1"/>
              <a:t>Maika</a:t>
            </a:r>
            <a:r>
              <a:rPr lang="nl-NL" sz="1200" dirty="0"/>
              <a:t> van </a:t>
            </a:r>
            <a:r>
              <a:rPr lang="nl-NL" sz="1200" dirty="0" err="1"/>
              <a:t>Breeden</a:t>
            </a:r>
            <a:endParaRPr lang="nl-NL" sz="1200" dirty="0"/>
          </a:p>
          <a:p>
            <a:r>
              <a:rPr lang="nl-NL" sz="1200" dirty="0"/>
              <a:t>				Jay </a:t>
            </a:r>
            <a:r>
              <a:rPr lang="nl-NL" sz="1200" dirty="0" err="1"/>
              <a:t>Chim</a:t>
            </a:r>
            <a:r>
              <a:rPr lang="nl-NL" sz="1200" dirty="0"/>
              <a:t>				</a:t>
            </a:r>
          </a:p>
        </p:txBody>
      </p:sp>
      <p:pic>
        <p:nvPicPr>
          <p:cNvPr id="9" name="Afbeelding 8" descr="Afbeelding met persoon, danser, sport, poseren&#10;&#10;Automatisch gegenereerde beschrijving">
            <a:extLst>
              <a:ext uri="{FF2B5EF4-FFF2-40B4-BE49-F238E27FC236}">
                <a16:creationId xmlns:a16="http://schemas.microsoft.com/office/drawing/2014/main" id="{D9B32F33-54AA-4596-BFED-1A175CCACA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3429" y="3290354"/>
            <a:ext cx="2651043" cy="1768451"/>
          </a:xfrm>
          <a:prstGeom prst="rect">
            <a:avLst/>
          </a:prstGeom>
          <a:effectLst>
            <a:outerShdw blurRad="50800" dist="38100" dir="2700000" algn="tl" rotWithShape="0">
              <a:schemeClr val="tx2">
                <a:alpha val="40000"/>
              </a:schemeClr>
            </a:outerShdw>
            <a:softEdge rad="63500"/>
          </a:effectLst>
        </p:spPr>
      </p:pic>
    </p:spTree>
    <p:extLst>
      <p:ext uri="{BB962C8B-B14F-4D97-AF65-F5344CB8AC3E}">
        <p14:creationId xmlns:p14="http://schemas.microsoft.com/office/powerpoint/2010/main" val="3176869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3">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3">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7" name="Rechthoek 6">
            <a:extLst>
              <a:ext uri="{FF2B5EF4-FFF2-40B4-BE49-F238E27FC236}">
                <a16:creationId xmlns:a16="http://schemas.microsoft.com/office/drawing/2014/main" id="{F18E7C73-FE46-4342-8318-0125EDA974AE}"/>
              </a:ext>
            </a:extLst>
          </p:cNvPr>
          <p:cNvSpPr/>
          <p:nvPr/>
        </p:nvSpPr>
        <p:spPr>
          <a:xfrm>
            <a:off x="-240030" y="0"/>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ekstvak 7">
            <a:extLst>
              <a:ext uri="{FF2B5EF4-FFF2-40B4-BE49-F238E27FC236}">
                <a16:creationId xmlns:a16="http://schemas.microsoft.com/office/drawing/2014/main" id="{AA234891-4F51-4577-A541-D64BEE823C77}"/>
              </a:ext>
            </a:extLst>
          </p:cNvPr>
          <p:cNvSpPr txBox="1"/>
          <p:nvPr/>
        </p:nvSpPr>
        <p:spPr>
          <a:xfrm>
            <a:off x="194310" y="1907244"/>
            <a:ext cx="7155180" cy="5663089"/>
          </a:xfrm>
          <a:prstGeom prst="rect">
            <a:avLst/>
          </a:prstGeom>
          <a:noFill/>
        </p:spPr>
        <p:txBody>
          <a:bodyPr wrap="square" rtlCol="0">
            <a:spAutoFit/>
          </a:bodyPr>
          <a:lstStyle/>
          <a:p>
            <a:r>
              <a:rPr lang="nl-NL" sz="1400" b="1" dirty="0"/>
              <a:t>Kerstviering</a:t>
            </a:r>
          </a:p>
          <a:p>
            <a:endParaRPr lang="nl-NL" sz="1200" dirty="0"/>
          </a:p>
          <a:p>
            <a:r>
              <a:rPr lang="nl-NL" sz="1200" dirty="0"/>
              <a:t>Een onvergetelijke Kerstviering, daar gaan we voor! </a:t>
            </a:r>
          </a:p>
          <a:p>
            <a:endParaRPr lang="nl-NL" sz="1200" dirty="0"/>
          </a:p>
          <a:p>
            <a:r>
              <a:rPr lang="nl-NL" sz="1200" dirty="0"/>
              <a:t>Dit begint met het versieren van de school vlak na Sinterklaas. </a:t>
            </a:r>
          </a:p>
          <a:p>
            <a:endParaRPr lang="nl-NL" sz="1200" dirty="0"/>
          </a:p>
          <a:p>
            <a:r>
              <a:rPr lang="nl-NL" sz="1200" dirty="0"/>
              <a:t>Op donderdag 18 december 2025 (voor de kerstvakantie) vindt de Kerstviering op school plaats. We zorgen voor een mooie en sfeervolle invulling van de avond. </a:t>
            </a:r>
          </a:p>
          <a:p>
            <a:endParaRPr lang="nl-NL" sz="1200" dirty="0"/>
          </a:p>
          <a:p>
            <a:r>
              <a:rPr lang="nl-NL" sz="1200" dirty="0"/>
              <a:t>Onze taak zit er op als alle kinderen een gezellige afsluitende vrijdagochtend met iets lekkers hebben gehad. </a:t>
            </a:r>
            <a:br>
              <a:rPr lang="nl-NL" sz="1200" dirty="0"/>
            </a:br>
            <a:endParaRPr lang="nl-NL" sz="1200" dirty="0"/>
          </a:p>
          <a:p>
            <a:r>
              <a:rPr lang="nl-NL" sz="1200" b="1" dirty="0"/>
              <a:t>Wij zoeken mensen die de volgende taken op zich willen nemen:</a:t>
            </a:r>
          </a:p>
          <a:p>
            <a:pPr marL="171450" indent="-171450">
              <a:buFont typeface="Arial" panose="020B0604020202020204" pitchFamily="34" charset="0"/>
              <a:buChar char="•"/>
            </a:pPr>
            <a:r>
              <a:rPr lang="nl-NL" sz="1200" dirty="0"/>
              <a:t>Meedenken over invulling Kerstviering</a:t>
            </a:r>
          </a:p>
          <a:p>
            <a:pPr marL="171450" indent="-171450">
              <a:buFont typeface="Arial" panose="020B0604020202020204" pitchFamily="34" charset="0"/>
              <a:buChar char="•"/>
            </a:pPr>
            <a:r>
              <a:rPr lang="nl-NL" sz="1200" dirty="0" err="1"/>
              <a:t>Muziekact</a:t>
            </a:r>
            <a:r>
              <a:rPr lang="nl-NL" sz="1200" dirty="0"/>
              <a:t> zoeken en boeken voor kerstfeest</a:t>
            </a:r>
          </a:p>
          <a:p>
            <a:pPr marL="171450" indent="-171450">
              <a:buFont typeface="Arial" panose="020B0604020202020204" pitchFamily="34" charset="0"/>
              <a:buChar char="•"/>
            </a:pPr>
            <a:r>
              <a:rPr lang="nl-NL" sz="1200" dirty="0"/>
              <a:t>Kerstpresentje voor alle leerlingen bedenken + kopen</a:t>
            </a:r>
          </a:p>
          <a:p>
            <a:pPr marL="171450" indent="-171450">
              <a:buFont typeface="Arial" panose="020B0604020202020204" pitchFamily="34" charset="0"/>
              <a:buChar char="•"/>
            </a:pPr>
            <a:r>
              <a:rPr lang="nl-NL" sz="1200" dirty="0"/>
              <a:t>Een knutselochtend organiseren tussen Sint en Kerst</a:t>
            </a:r>
          </a:p>
          <a:p>
            <a:pPr marL="171450" indent="-171450">
              <a:buFont typeface="Arial" panose="020B0604020202020204" pitchFamily="34" charset="0"/>
              <a:buChar char="•"/>
            </a:pPr>
            <a:r>
              <a:rPr lang="nl-NL" sz="1200" dirty="0"/>
              <a:t>Helpen tijdens versieravond </a:t>
            </a:r>
          </a:p>
          <a:p>
            <a:pPr marL="171450" indent="-171450">
              <a:buFont typeface="Arial" panose="020B0604020202020204" pitchFamily="34" charset="0"/>
              <a:buChar char="•"/>
            </a:pPr>
            <a:r>
              <a:rPr lang="nl-NL" sz="1200" dirty="0"/>
              <a:t>Helpen tijdens middag/avond van de Kerstviering op 18 december</a:t>
            </a:r>
          </a:p>
          <a:p>
            <a:pPr marL="171450" indent="-171450">
              <a:buFont typeface="Arial" panose="020B0604020202020204" pitchFamily="34" charset="0"/>
              <a:buChar char="•"/>
            </a:pPr>
            <a:r>
              <a:rPr lang="nl-NL" sz="1200" dirty="0"/>
              <a:t>Helpen met catering </a:t>
            </a:r>
          </a:p>
          <a:p>
            <a:pPr marL="171450" indent="-171450">
              <a:buFont typeface="Arial" panose="020B0604020202020204" pitchFamily="34" charset="0"/>
              <a:buChar char="•"/>
            </a:pPr>
            <a:r>
              <a:rPr lang="nl-NL" sz="1200" dirty="0"/>
              <a:t>Helpen met opruimen + verwijderen kerstversiering </a:t>
            </a:r>
          </a:p>
          <a:p>
            <a:pPr marL="171450" indent="-171450">
              <a:buFont typeface="Arial" panose="020B0604020202020204" pitchFamily="34" charset="0"/>
              <a:buChar char="•"/>
            </a:pPr>
            <a:r>
              <a:rPr lang="nl-NL" sz="1200" dirty="0"/>
              <a:t>Boodschappen doen</a:t>
            </a:r>
          </a:p>
          <a:p>
            <a:pPr marL="171450" indent="-171450">
              <a:buFont typeface="Arial" panose="020B0604020202020204" pitchFamily="34" charset="0"/>
              <a:buChar char="•"/>
            </a:pPr>
            <a:r>
              <a:rPr lang="nl-NL" sz="1200" dirty="0"/>
              <a:t>Aanschaffen nieuwe kerstversiering</a:t>
            </a:r>
          </a:p>
          <a:p>
            <a:pPr marL="171450" indent="-171450">
              <a:buFont typeface="Arial" panose="020B0604020202020204" pitchFamily="34" charset="0"/>
              <a:buChar char="•"/>
            </a:pPr>
            <a:r>
              <a:rPr lang="nl-NL" sz="1200" dirty="0"/>
              <a:t>Huren koek en zopiekraam + benodigdheden voor het oliebollen bakken</a:t>
            </a:r>
          </a:p>
          <a:p>
            <a:r>
              <a:rPr lang="nl-NL" sz="1200" dirty="0"/>
              <a:t> </a:t>
            </a:r>
          </a:p>
          <a:p>
            <a:r>
              <a:rPr lang="nl-NL" sz="1200" b="1" dirty="0"/>
              <a:t>Start voorbereiding:      </a:t>
            </a:r>
            <a:r>
              <a:rPr lang="nl-NL" sz="1200" dirty="0"/>
              <a:t>	half oktober 2024</a:t>
            </a:r>
          </a:p>
          <a:p>
            <a:r>
              <a:rPr lang="nl-NL" sz="1200" b="1" dirty="0"/>
              <a:t>Aantal vergaderingen:  </a:t>
            </a:r>
            <a:r>
              <a:rPr lang="nl-NL" sz="1200" dirty="0"/>
              <a:t>	1</a:t>
            </a:r>
          </a:p>
          <a:p>
            <a:r>
              <a:rPr lang="nl-NL" sz="1200" b="1" dirty="0"/>
              <a:t>Coördinatie AC:	  </a:t>
            </a:r>
            <a:r>
              <a:rPr lang="nl-NL" sz="1200" dirty="0"/>
              <a:t>	</a:t>
            </a:r>
            <a:r>
              <a:rPr lang="nl-NL" sz="1200" dirty="0" err="1"/>
              <a:t>Orsi</a:t>
            </a:r>
            <a:r>
              <a:rPr lang="nl-NL" sz="1200" dirty="0"/>
              <a:t> Kiss		Sander Kiers</a:t>
            </a:r>
            <a:br>
              <a:rPr lang="nl-NL" sz="1200" b="1" dirty="0"/>
            </a:br>
            <a:r>
              <a:rPr lang="nl-NL" sz="1200" b="1" dirty="0"/>
              <a:t>Coördinatie school:	</a:t>
            </a:r>
            <a:r>
              <a:rPr lang="nl-NL" sz="1200" dirty="0"/>
              <a:t>	Mariska van Ingen	Joanneke Hoekstra</a:t>
            </a:r>
          </a:p>
          <a:p>
            <a:r>
              <a:rPr lang="nl-NL" sz="1200" dirty="0"/>
              <a:t>				</a:t>
            </a:r>
            <a:r>
              <a:rPr lang="nl-NL" sz="1200" dirty="0" err="1"/>
              <a:t>Maika</a:t>
            </a:r>
            <a:r>
              <a:rPr lang="nl-NL" sz="1200" dirty="0"/>
              <a:t> van </a:t>
            </a:r>
            <a:r>
              <a:rPr lang="nl-NL" sz="1200" dirty="0" err="1"/>
              <a:t>Breeden</a:t>
            </a:r>
            <a:endParaRPr lang="nl-NL" sz="1200" dirty="0"/>
          </a:p>
        </p:txBody>
      </p:sp>
      <p:pic>
        <p:nvPicPr>
          <p:cNvPr id="4106" name="Afbeelding 3" descr="http://www.markesteen.nl/images/schooljaar_2013-2014/groep_4_5/kerst_2013/dsc_0099.jpg_400_265">
            <a:extLst>
              <a:ext uri="{FF2B5EF4-FFF2-40B4-BE49-F238E27FC236}">
                <a16:creationId xmlns:a16="http://schemas.microsoft.com/office/drawing/2014/main" id="{93A3D9E4-AD2B-4705-8460-CB9AA12FCB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0158" y="7570333"/>
            <a:ext cx="3589332" cy="2371523"/>
          </a:xfrm>
          <a:prstGeom prst="rect">
            <a:avLst/>
          </a:prstGeom>
          <a:effectLst>
            <a:outerShdw blurRad="50800" dist="38100" dir="2700000" algn="tl" rotWithShape="0">
              <a:schemeClr val="tx2">
                <a:alpha val="40000"/>
              </a:schemeClr>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892309"/>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3">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3">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8" name="Tekstvak 7">
            <a:extLst>
              <a:ext uri="{FF2B5EF4-FFF2-40B4-BE49-F238E27FC236}">
                <a16:creationId xmlns:a16="http://schemas.microsoft.com/office/drawing/2014/main" id="{AA234891-4F51-4577-A541-D64BEE823C77}"/>
              </a:ext>
            </a:extLst>
          </p:cNvPr>
          <p:cNvSpPr txBox="1"/>
          <p:nvPr/>
        </p:nvSpPr>
        <p:spPr>
          <a:xfrm>
            <a:off x="194310" y="1907244"/>
            <a:ext cx="7155180" cy="3847207"/>
          </a:xfrm>
          <a:prstGeom prst="rect">
            <a:avLst/>
          </a:prstGeom>
          <a:noFill/>
        </p:spPr>
        <p:txBody>
          <a:bodyPr wrap="square" rtlCol="0">
            <a:spAutoFit/>
          </a:bodyPr>
          <a:lstStyle/>
          <a:p>
            <a:r>
              <a:rPr lang="nl-NL" sz="1400" b="1" dirty="0"/>
              <a:t>Avond4Daagse</a:t>
            </a:r>
          </a:p>
          <a:p>
            <a:endParaRPr lang="nl-NL" sz="1200" b="1" dirty="0"/>
          </a:p>
          <a:p>
            <a:r>
              <a:rPr lang="nl-NL" sz="1200" dirty="0"/>
              <a:t>De Avond4Daagse vindt plaats op 1 t/m 5 juni 2026. </a:t>
            </a:r>
          </a:p>
          <a:p>
            <a:endParaRPr lang="nl-NL" sz="1200" dirty="0"/>
          </a:p>
          <a:p>
            <a:r>
              <a:rPr lang="nl-NL" sz="1200" dirty="0"/>
              <a:t>Heerlijk, samen wandelen ! Maar het is ook altijd gezellig om langs de route te staan. Iedereen is blij als er even gestopt kan worden om iets te drinken. Kortom: veel werk te doen tijdens de Avond4Daagse!</a:t>
            </a:r>
          </a:p>
          <a:p>
            <a:endParaRPr lang="nl-NL" sz="1200" dirty="0"/>
          </a:p>
          <a:p>
            <a:r>
              <a:rPr lang="nl-NL" sz="1200" dirty="0"/>
              <a:t>Het zou fijn zijn als u 1 of meer van de volgende taken op zich kunt nemen:</a:t>
            </a:r>
          </a:p>
          <a:p>
            <a:endParaRPr lang="nl-NL" sz="1200" dirty="0"/>
          </a:p>
          <a:p>
            <a:pPr marL="171450" indent="-171450">
              <a:buFont typeface="Arial" panose="020B0604020202020204" pitchFamily="34" charset="0"/>
              <a:buChar char="•"/>
            </a:pPr>
            <a:r>
              <a:rPr lang="nl-NL" sz="1200" dirty="0"/>
              <a:t>De Markesteen als school aanmelden bij de organisatie</a:t>
            </a:r>
          </a:p>
          <a:p>
            <a:pPr marL="171450" indent="-171450">
              <a:buFont typeface="Arial" panose="020B0604020202020204" pitchFamily="34" charset="0"/>
              <a:buChar char="•"/>
            </a:pPr>
            <a:r>
              <a:rPr lang="nl-NL" sz="1200" dirty="0"/>
              <a:t>De aanmeldingsbrief aanpassen en laten verspreiden onder de kinderen</a:t>
            </a:r>
          </a:p>
          <a:p>
            <a:pPr marL="171450" indent="-171450">
              <a:buFont typeface="Arial" panose="020B0604020202020204" pitchFamily="34" charset="0"/>
              <a:buChar char="•"/>
            </a:pPr>
            <a:r>
              <a:rPr lang="nl-NL" sz="1200" dirty="0"/>
              <a:t>De aanmeldingen verwerken en bij vragen contact opnemen met de ouders</a:t>
            </a:r>
          </a:p>
          <a:p>
            <a:pPr marL="171450" indent="-171450">
              <a:buFont typeface="Arial" panose="020B0604020202020204" pitchFamily="34" charset="0"/>
              <a:buChar char="•"/>
            </a:pPr>
            <a:r>
              <a:rPr lang="nl-NL" sz="1200" dirty="0"/>
              <a:t>De kraam tijdens de route bemannen</a:t>
            </a:r>
          </a:p>
          <a:p>
            <a:pPr marL="171450" indent="-171450">
              <a:buFont typeface="Arial" panose="020B0604020202020204" pitchFamily="34" charset="0"/>
              <a:buChar char="•"/>
            </a:pPr>
            <a:r>
              <a:rPr lang="nl-NL" sz="1200" dirty="0"/>
              <a:t>Boodschappen doen</a:t>
            </a:r>
          </a:p>
          <a:p>
            <a:pPr marL="171450" indent="-171450">
              <a:buFont typeface="Arial" panose="020B0604020202020204" pitchFamily="34" charset="0"/>
              <a:buChar char="•"/>
            </a:pPr>
            <a:r>
              <a:rPr lang="nl-NL" sz="1200" dirty="0"/>
              <a:t>Medailles uitzoeken en uitdelen voorafgaand aan het defilé</a:t>
            </a:r>
          </a:p>
          <a:p>
            <a:endParaRPr lang="nl-NL" sz="1200" dirty="0"/>
          </a:p>
          <a:p>
            <a:r>
              <a:rPr lang="nl-NL" sz="1200" b="1" dirty="0"/>
              <a:t>Start voorbereiding	: </a:t>
            </a:r>
            <a:r>
              <a:rPr lang="nl-NL" sz="1200" dirty="0"/>
              <a:t>	april 2025</a:t>
            </a:r>
          </a:p>
          <a:p>
            <a:r>
              <a:rPr lang="nl-NL" sz="1200" b="1" dirty="0"/>
              <a:t>Coördinatie AC	: </a:t>
            </a:r>
            <a:r>
              <a:rPr lang="nl-NL" sz="1200" dirty="0"/>
              <a:t>	Ruben </a:t>
            </a:r>
            <a:r>
              <a:rPr lang="nl-NL" sz="1200" dirty="0" err="1"/>
              <a:t>Boeijinga</a:t>
            </a:r>
            <a:r>
              <a:rPr lang="nl-NL" sz="1200" dirty="0"/>
              <a:t> 	Eva van Dun </a:t>
            </a:r>
          </a:p>
          <a:p>
            <a:r>
              <a:rPr lang="nl-NL" sz="1200" dirty="0"/>
              <a:t>				Paul Kruizinga</a:t>
            </a:r>
          </a:p>
          <a:p>
            <a:endParaRPr lang="nl-NL" sz="1200" dirty="0"/>
          </a:p>
        </p:txBody>
      </p:sp>
      <p:pic>
        <p:nvPicPr>
          <p:cNvPr id="7178" name="Picture 10">
            <a:extLst>
              <a:ext uri="{FF2B5EF4-FFF2-40B4-BE49-F238E27FC236}">
                <a16:creationId xmlns:a16="http://schemas.microsoft.com/office/drawing/2014/main" id="{F4DF0EAB-060D-4B78-B365-6BB96D52DD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267" y="5984342"/>
            <a:ext cx="2336800" cy="1642374"/>
          </a:xfrm>
          <a:prstGeom prst="rect">
            <a:avLst/>
          </a:prstGeom>
          <a:effectLst>
            <a:outerShdw blurRad="50800" dist="38100" dir="2700000" algn="tl" rotWithShape="0">
              <a:schemeClr val="tx2">
                <a:alpha val="40000"/>
              </a:schemeClr>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Avond4daagse Zwolle">
            <a:extLst>
              <a:ext uri="{FF2B5EF4-FFF2-40B4-BE49-F238E27FC236}">
                <a16:creationId xmlns:a16="http://schemas.microsoft.com/office/drawing/2014/main" id="{B3E91EF0-72F9-238F-779B-C67F590599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488" b="10569"/>
          <a:stretch/>
        </p:blipFill>
        <p:spPr bwMode="auto">
          <a:xfrm>
            <a:off x="5110674" y="4790995"/>
            <a:ext cx="1762059" cy="1355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66033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tekst&#10;&#10;Automatisch gegenereerde beschrijving">
            <a:extLst>
              <a:ext uri="{FF2B5EF4-FFF2-40B4-BE49-F238E27FC236}">
                <a16:creationId xmlns:a16="http://schemas.microsoft.com/office/drawing/2014/main" id="{58B6670E-F321-445D-9AFD-FA29853F2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542471"/>
            <a:ext cx="7559675" cy="1451504"/>
          </a:xfrm>
          <a:prstGeom prst="rect">
            <a:avLst/>
          </a:prstGeom>
        </p:spPr>
      </p:pic>
      <p:pic>
        <p:nvPicPr>
          <p:cNvPr id="1026" name="Picture 2">
            <a:extLst>
              <a:ext uri="{FF2B5EF4-FFF2-40B4-BE49-F238E27FC236}">
                <a16:creationId xmlns:a16="http://schemas.microsoft.com/office/drawing/2014/main" id="{B7CD4234-A7C2-457B-BA43-8ACED15DB656}"/>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77" y="674024"/>
            <a:ext cx="7371716" cy="5514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hthoek 4">
            <a:extLst>
              <a:ext uri="{FF2B5EF4-FFF2-40B4-BE49-F238E27FC236}">
                <a16:creationId xmlns:a16="http://schemas.microsoft.com/office/drawing/2014/main" id="{B62E6E8A-7844-4E62-80CF-0CCAE855DDE2}"/>
              </a:ext>
            </a:extLst>
          </p:cNvPr>
          <p:cNvSpPr/>
          <p:nvPr/>
        </p:nvSpPr>
        <p:spPr>
          <a:xfrm>
            <a:off x="-197803" y="-296333"/>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Rechthoek 1">
            <a:extLst>
              <a:ext uri="{FF2B5EF4-FFF2-40B4-BE49-F238E27FC236}">
                <a16:creationId xmlns:a16="http://schemas.microsoft.com/office/drawing/2014/main" id="{DE107FC1-012E-4825-95E9-D86CAB491935}"/>
              </a:ext>
            </a:extLst>
          </p:cNvPr>
          <p:cNvSpPr/>
          <p:nvPr/>
        </p:nvSpPr>
        <p:spPr>
          <a:xfrm>
            <a:off x="0" y="6417513"/>
            <a:ext cx="7559675" cy="1077218"/>
          </a:xfrm>
          <a:prstGeom prst="rect">
            <a:avLst/>
          </a:prstGeom>
        </p:spPr>
        <p:txBody>
          <a:bodyPr wrap="square">
            <a:spAutoFit/>
          </a:bodyPr>
          <a:lstStyle/>
          <a:p>
            <a:pPr algn="ctr"/>
            <a:r>
              <a:rPr lang="nl-NL" sz="3200" b="1" dirty="0">
                <a:ea typeface="Times New Roman" panose="02020603050405020304" pitchFamily="18" charset="0"/>
              </a:rPr>
              <a:t>OUDERHULPGROEPEN</a:t>
            </a:r>
            <a:br>
              <a:rPr lang="nl-NL" sz="3200" b="1" dirty="0">
                <a:ea typeface="Times New Roman" panose="02020603050405020304" pitchFamily="18" charset="0"/>
              </a:rPr>
            </a:br>
            <a:r>
              <a:rPr lang="nl-NL" sz="3200" b="1" dirty="0">
                <a:ea typeface="Times New Roman" panose="02020603050405020304" pitchFamily="18" charset="0"/>
              </a:rPr>
              <a:t>2025 - 2026</a:t>
            </a:r>
          </a:p>
        </p:txBody>
      </p:sp>
      <p:grpSp>
        <p:nvGrpSpPr>
          <p:cNvPr id="6" name="Groep 5">
            <a:extLst>
              <a:ext uri="{FF2B5EF4-FFF2-40B4-BE49-F238E27FC236}">
                <a16:creationId xmlns:a16="http://schemas.microsoft.com/office/drawing/2014/main" id="{436444AC-3178-6A2A-FA3F-E1CC29BFD72B}"/>
              </a:ext>
            </a:extLst>
          </p:cNvPr>
          <p:cNvGrpSpPr/>
          <p:nvPr/>
        </p:nvGrpSpPr>
        <p:grpSpPr>
          <a:xfrm>
            <a:off x="872070" y="7678496"/>
            <a:ext cx="5774268" cy="738664"/>
            <a:chOff x="321725" y="7780100"/>
            <a:chExt cx="5774268" cy="738664"/>
          </a:xfrm>
        </p:grpSpPr>
        <p:sp>
          <p:nvSpPr>
            <p:cNvPr id="3" name="Rechthoek 2">
              <a:extLst>
                <a:ext uri="{FF2B5EF4-FFF2-40B4-BE49-F238E27FC236}">
                  <a16:creationId xmlns:a16="http://schemas.microsoft.com/office/drawing/2014/main" id="{5F0CBA8B-4EC8-9EDC-B889-24C5C2FC0B58}"/>
                </a:ext>
              </a:extLst>
            </p:cNvPr>
            <p:cNvSpPr/>
            <p:nvPr/>
          </p:nvSpPr>
          <p:spPr>
            <a:xfrm>
              <a:off x="321725" y="7780100"/>
              <a:ext cx="3458109" cy="738664"/>
            </a:xfrm>
            <a:prstGeom prst="rect">
              <a:avLst/>
            </a:prstGeom>
          </p:spPr>
          <p:txBody>
            <a:bodyPr wrap="square">
              <a:spAutoFit/>
            </a:bodyPr>
            <a:lstStyle/>
            <a:p>
              <a:pPr marL="1200150" lvl="2" indent="-285750">
                <a:buFont typeface="Arial" panose="020B0604020202020204" pitchFamily="34" charset="0"/>
                <a:buChar char="•"/>
              </a:pPr>
              <a:r>
                <a:rPr lang="nl-NL" sz="1400" dirty="0"/>
                <a:t>Decoratiegroep</a:t>
              </a:r>
            </a:p>
            <a:p>
              <a:pPr marL="1200150" lvl="2" indent="-285750">
                <a:buFont typeface="Arial" panose="020B0604020202020204" pitchFamily="34" charset="0"/>
                <a:buChar char="•"/>
              </a:pPr>
              <a:r>
                <a:rPr lang="nl-NL" sz="1400" dirty="0"/>
                <a:t>Ouderhulppool		</a:t>
              </a:r>
            </a:p>
            <a:p>
              <a:pPr marL="1200150" lvl="2" indent="-285750">
                <a:buFont typeface="Arial" panose="020B0604020202020204" pitchFamily="34" charset="0"/>
                <a:buChar char="•"/>
              </a:pPr>
              <a:r>
                <a:rPr lang="nl-NL" sz="1400" dirty="0"/>
                <a:t>PR en communicatie </a:t>
              </a:r>
            </a:p>
          </p:txBody>
        </p:sp>
        <p:sp>
          <p:nvSpPr>
            <p:cNvPr id="4" name="Rechthoek 3">
              <a:extLst>
                <a:ext uri="{FF2B5EF4-FFF2-40B4-BE49-F238E27FC236}">
                  <a16:creationId xmlns:a16="http://schemas.microsoft.com/office/drawing/2014/main" id="{351E2CD6-EA9E-D3C4-6FBF-DFF1B1DB4A3D}"/>
                </a:ext>
              </a:extLst>
            </p:cNvPr>
            <p:cNvSpPr/>
            <p:nvPr/>
          </p:nvSpPr>
          <p:spPr>
            <a:xfrm>
              <a:off x="3779043" y="7780100"/>
              <a:ext cx="2316950" cy="738664"/>
            </a:xfrm>
            <a:prstGeom prst="rect">
              <a:avLst/>
            </a:prstGeom>
          </p:spPr>
          <p:txBody>
            <a:bodyPr wrap="square">
              <a:spAutoFit/>
            </a:bodyPr>
            <a:lstStyle/>
            <a:p>
              <a:pPr marL="285750" indent="-285750">
                <a:buFont typeface="Arial" panose="020B0604020202020204" pitchFamily="34" charset="0"/>
                <a:buChar char="•"/>
              </a:pPr>
              <a:r>
                <a:rPr lang="nl-NL" sz="1400" dirty="0"/>
                <a:t>Fotogroep		</a:t>
              </a:r>
            </a:p>
            <a:p>
              <a:pPr marL="285750" indent="-285750">
                <a:buFont typeface="Arial" panose="020B0604020202020204" pitchFamily="34" charset="0"/>
                <a:buChar char="•"/>
              </a:pPr>
              <a:r>
                <a:rPr lang="nl-NL" sz="1400" dirty="0"/>
                <a:t>Talentontwikkeling</a:t>
              </a:r>
            </a:p>
            <a:p>
              <a:pPr marL="285750" indent="-285750">
                <a:buFont typeface="Arial" panose="020B0604020202020204" pitchFamily="34" charset="0"/>
                <a:buChar char="•"/>
              </a:pPr>
              <a:r>
                <a:rPr lang="nl-NL" sz="1400" dirty="0"/>
                <a:t>Klusjesouders</a:t>
              </a:r>
            </a:p>
          </p:txBody>
        </p:sp>
      </p:grpSp>
    </p:spTree>
    <p:extLst>
      <p:ext uri="{BB962C8B-B14F-4D97-AF65-F5344CB8AC3E}">
        <p14:creationId xmlns:p14="http://schemas.microsoft.com/office/powerpoint/2010/main" val="4025479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3">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3">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7" name="Rechthoek 6">
            <a:extLst>
              <a:ext uri="{FF2B5EF4-FFF2-40B4-BE49-F238E27FC236}">
                <a16:creationId xmlns:a16="http://schemas.microsoft.com/office/drawing/2014/main" id="{F18E7C73-FE46-4342-8318-0125EDA974AE}"/>
              </a:ext>
            </a:extLst>
          </p:cNvPr>
          <p:cNvSpPr/>
          <p:nvPr/>
        </p:nvSpPr>
        <p:spPr>
          <a:xfrm>
            <a:off x="-240030" y="0"/>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ekstvak 7">
            <a:extLst>
              <a:ext uri="{FF2B5EF4-FFF2-40B4-BE49-F238E27FC236}">
                <a16:creationId xmlns:a16="http://schemas.microsoft.com/office/drawing/2014/main" id="{AA234891-4F51-4577-A541-D64BEE823C77}"/>
              </a:ext>
            </a:extLst>
          </p:cNvPr>
          <p:cNvSpPr txBox="1"/>
          <p:nvPr/>
        </p:nvSpPr>
        <p:spPr>
          <a:xfrm>
            <a:off x="194310" y="1907244"/>
            <a:ext cx="7155180" cy="5324535"/>
          </a:xfrm>
          <a:prstGeom prst="rect">
            <a:avLst/>
          </a:prstGeom>
          <a:noFill/>
        </p:spPr>
        <p:txBody>
          <a:bodyPr wrap="square" rtlCol="0">
            <a:spAutoFit/>
          </a:bodyPr>
          <a:lstStyle/>
          <a:p>
            <a:r>
              <a:rPr lang="nl-NL" sz="1400" b="1" dirty="0"/>
              <a:t>Decoratiegroep</a:t>
            </a:r>
          </a:p>
          <a:p>
            <a:endParaRPr lang="nl-NL" sz="1200" b="1" dirty="0"/>
          </a:p>
          <a:p>
            <a:r>
              <a:rPr lang="nl-NL" sz="1200" dirty="0"/>
              <a:t>Diverse keren per jaar wordt de school nóg gezelliger gemaakt in het kader van thema’s die spelen. Denk bijvoorbeeld aan de 4 seizoenen, Sinterklaas, Kerst, Pasen, de Kinderboekenweek, aankleding in het kader van het project en de kidsdisco. </a:t>
            </a:r>
          </a:p>
          <a:p>
            <a:endParaRPr lang="nl-NL" sz="1200" dirty="0"/>
          </a:p>
          <a:p>
            <a:r>
              <a:rPr lang="nl-NL" sz="1200" dirty="0"/>
              <a:t>Het betreft hier specifiek het aankleden van de grote gemeenschappelijke ruimtes. </a:t>
            </a:r>
          </a:p>
          <a:p>
            <a:endParaRPr lang="nl-NL" sz="1200" dirty="0"/>
          </a:p>
          <a:p>
            <a:r>
              <a:rPr lang="nl-NL" sz="1200" dirty="0"/>
              <a:t>Vindt u dit leuk om te doen of bent u creatief ingesteld?  (u hoeft niet heel creatief te zijn om te helpen, alle hulp is welkom). Doe dan mee! We zijn op zoek naar een vaste groep van 4/5 mensen.</a:t>
            </a:r>
          </a:p>
          <a:p>
            <a:endParaRPr lang="nl-NL" sz="1200" dirty="0"/>
          </a:p>
          <a:p>
            <a:r>
              <a:rPr lang="nl-NL" sz="1200" dirty="0"/>
              <a:t>De volgende </a:t>
            </a:r>
            <a:r>
              <a:rPr lang="nl-NL" sz="1200" dirty="0" err="1"/>
              <a:t>deco</a:t>
            </a:r>
            <a:r>
              <a:rPr lang="nl-NL" sz="1200" dirty="0"/>
              <a:t>-weken komen voorbij in 2025 en 2026.  Exacte data staan in de jaarkalender die u van school krijgt. </a:t>
            </a:r>
          </a:p>
          <a:p>
            <a:endParaRPr lang="nl-NL" sz="1200" dirty="0"/>
          </a:p>
          <a:p>
            <a:pPr marL="171450" indent="-171450">
              <a:buFont typeface="Arial" panose="020B0604020202020204" pitchFamily="34" charset="0"/>
              <a:buChar char="•"/>
            </a:pPr>
            <a:r>
              <a:rPr lang="nl-NL" sz="1200" dirty="0"/>
              <a:t>Herfst week </a:t>
            </a:r>
          </a:p>
          <a:p>
            <a:pPr marL="171450" indent="-171450">
              <a:buFont typeface="Arial" panose="020B0604020202020204" pitchFamily="34" charset="0"/>
              <a:buChar char="•"/>
            </a:pPr>
            <a:r>
              <a:rPr lang="nl-NL" sz="1200" dirty="0"/>
              <a:t>Kinderboekenweek </a:t>
            </a:r>
          </a:p>
          <a:p>
            <a:pPr marL="171450" indent="-171450">
              <a:buFont typeface="Arial" panose="020B0604020202020204" pitchFamily="34" charset="0"/>
              <a:buChar char="•"/>
            </a:pPr>
            <a:r>
              <a:rPr lang="nl-NL" sz="1200" dirty="0"/>
              <a:t>Sinterklaas week </a:t>
            </a:r>
          </a:p>
          <a:p>
            <a:pPr marL="171450" indent="-171450">
              <a:buFont typeface="Arial" panose="020B0604020202020204" pitchFamily="34" charset="0"/>
              <a:buChar char="•"/>
            </a:pPr>
            <a:r>
              <a:rPr lang="nl-NL" sz="1200" dirty="0"/>
              <a:t>Kerst week </a:t>
            </a:r>
          </a:p>
          <a:p>
            <a:pPr marL="171450" indent="-171450">
              <a:buFont typeface="Arial" panose="020B0604020202020204" pitchFamily="34" charset="0"/>
              <a:buChar char="•"/>
            </a:pPr>
            <a:r>
              <a:rPr lang="nl-NL" sz="1200" dirty="0"/>
              <a:t>Winter week</a:t>
            </a:r>
          </a:p>
          <a:p>
            <a:pPr marL="171450" indent="-171450">
              <a:buFont typeface="Arial" panose="020B0604020202020204" pitchFamily="34" charset="0"/>
              <a:buChar char="•"/>
            </a:pPr>
            <a:r>
              <a:rPr lang="nl-NL" sz="1200" dirty="0"/>
              <a:t>Project week </a:t>
            </a:r>
          </a:p>
          <a:p>
            <a:pPr marL="171450" indent="-171450">
              <a:buFont typeface="Arial" panose="020B0604020202020204" pitchFamily="34" charset="0"/>
              <a:buChar char="•"/>
            </a:pPr>
            <a:r>
              <a:rPr lang="nl-NL" sz="1200" dirty="0"/>
              <a:t>Lente week </a:t>
            </a:r>
          </a:p>
          <a:p>
            <a:pPr marL="171450" indent="-171450">
              <a:buFont typeface="Arial" panose="020B0604020202020204" pitchFamily="34" charset="0"/>
              <a:buChar char="•"/>
            </a:pPr>
            <a:r>
              <a:rPr lang="nl-NL" sz="1200" dirty="0"/>
              <a:t>Pasen week </a:t>
            </a:r>
          </a:p>
          <a:p>
            <a:pPr marL="171450" indent="-171450">
              <a:buFont typeface="Arial" panose="020B0604020202020204" pitchFamily="34" charset="0"/>
              <a:buChar char="•"/>
            </a:pPr>
            <a:r>
              <a:rPr lang="nl-NL" sz="1200" dirty="0"/>
              <a:t>Zomer week</a:t>
            </a:r>
          </a:p>
          <a:p>
            <a:endParaRPr lang="nl-NL" sz="1200" dirty="0"/>
          </a:p>
          <a:p>
            <a:r>
              <a:rPr lang="nl-NL" sz="1200" b="1" dirty="0"/>
              <a:t>Aantal keer: </a:t>
            </a:r>
            <a:r>
              <a:rPr lang="nl-NL" sz="1200" dirty="0"/>
              <a:t>		6-10 (op basis van beschikbaarheid)</a:t>
            </a:r>
          </a:p>
          <a:p>
            <a:r>
              <a:rPr lang="nl-NL" sz="1200" b="1" dirty="0"/>
              <a:t>Coördinatie school:	</a:t>
            </a:r>
            <a:r>
              <a:rPr lang="nl-NL" sz="1200" dirty="0"/>
              <a:t>Joanneke Hoekstra</a:t>
            </a:r>
          </a:p>
          <a:p>
            <a:endParaRPr lang="nl-NL" sz="1200" dirty="0"/>
          </a:p>
          <a:p>
            <a:endParaRPr lang="nl-NL" sz="1200" dirty="0"/>
          </a:p>
        </p:txBody>
      </p:sp>
      <p:pic>
        <p:nvPicPr>
          <p:cNvPr id="1026" name="Picture 2">
            <a:extLst>
              <a:ext uri="{FF2B5EF4-FFF2-40B4-BE49-F238E27FC236}">
                <a16:creationId xmlns:a16="http://schemas.microsoft.com/office/drawing/2014/main" id="{92CFE574-FA68-421E-8521-6F7312529D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2564" y="4643437"/>
            <a:ext cx="1762125" cy="1762125"/>
          </a:xfrm>
          <a:prstGeom prst="rect">
            <a:avLst/>
          </a:prstGeom>
          <a:effectLst>
            <a:outerShdw blurRad="50800" dist="38100" dir="2700000" algn="tl" rotWithShape="0">
              <a:schemeClr val="tx2">
                <a:alpha val="40000"/>
              </a:schemeClr>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835534"/>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3">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3">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7" name="Rechthoek 6">
            <a:extLst>
              <a:ext uri="{FF2B5EF4-FFF2-40B4-BE49-F238E27FC236}">
                <a16:creationId xmlns:a16="http://schemas.microsoft.com/office/drawing/2014/main" id="{F18E7C73-FE46-4342-8318-0125EDA974AE}"/>
              </a:ext>
            </a:extLst>
          </p:cNvPr>
          <p:cNvSpPr/>
          <p:nvPr/>
        </p:nvSpPr>
        <p:spPr>
          <a:xfrm>
            <a:off x="-240030" y="0"/>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ekstvak 7">
            <a:extLst>
              <a:ext uri="{FF2B5EF4-FFF2-40B4-BE49-F238E27FC236}">
                <a16:creationId xmlns:a16="http://schemas.microsoft.com/office/drawing/2014/main" id="{AA234891-4F51-4577-A541-D64BEE823C77}"/>
              </a:ext>
            </a:extLst>
          </p:cNvPr>
          <p:cNvSpPr txBox="1"/>
          <p:nvPr/>
        </p:nvSpPr>
        <p:spPr>
          <a:xfrm>
            <a:off x="194310" y="1907244"/>
            <a:ext cx="7155180" cy="4185761"/>
          </a:xfrm>
          <a:prstGeom prst="rect">
            <a:avLst/>
          </a:prstGeom>
          <a:noFill/>
        </p:spPr>
        <p:txBody>
          <a:bodyPr wrap="square" rtlCol="0">
            <a:spAutoFit/>
          </a:bodyPr>
          <a:lstStyle/>
          <a:p>
            <a:r>
              <a:rPr lang="nl-NL" sz="1400" b="1" dirty="0"/>
              <a:t>Fotogroep</a:t>
            </a:r>
          </a:p>
          <a:p>
            <a:endParaRPr lang="nl-NL" sz="1200" dirty="0"/>
          </a:p>
          <a:p>
            <a:r>
              <a:rPr lang="nl-NL" sz="1200" dirty="0"/>
              <a:t>We proberen van elke bijzondere activiteit op school foto's te maken, en dat lukt als we ons team kunnen uitbreiden. Aan de hand van een planning van de activiteiten verdelen we in overleg de fotomomenten over de fotografen. Het is daarom ook mogelijk om slechts bij een aantal activiteiten als fotograaf te worden ingepland. U weet dus goed van te voren wanneer van u als fotograaf wat verwacht wordt.</a:t>
            </a:r>
          </a:p>
          <a:p>
            <a:endParaRPr lang="nl-NL" sz="1200" dirty="0"/>
          </a:p>
          <a:p>
            <a:r>
              <a:rPr lang="nl-NL" sz="1200" dirty="0"/>
              <a:t>En zeg nu zelf: lid worden van de fotogroep is een unieke gelegenheid om via de lens aanwezig te zijn bij de bijzondere gebeurtenissen op school. </a:t>
            </a:r>
          </a:p>
          <a:p>
            <a:endParaRPr lang="nl-NL" sz="1200" dirty="0"/>
          </a:p>
          <a:p>
            <a:r>
              <a:rPr lang="nl-NL" sz="1200" dirty="0"/>
              <a:t>Er is altijd veel belangstelling om de gebeurtenissen vast te leggen. Om te voorkomen dat te veel fotografen storend zijn voor de feestelijkheden, worden er foto's namens de school gemaakt. We uploaden deze foto's naar het digitale fotoarchief en informeren de websitegroep dat zij foto's en de link kunnen plaatsen op de website. </a:t>
            </a:r>
          </a:p>
          <a:p>
            <a:endParaRPr lang="nl-NL" sz="1200" dirty="0"/>
          </a:p>
          <a:p>
            <a:r>
              <a:rPr lang="nl-NL" sz="1200" dirty="0"/>
              <a:t>Dus bent u bedreven in het maken van leuke foto’s? Meld u dan aan!</a:t>
            </a:r>
          </a:p>
          <a:p>
            <a:endParaRPr lang="nl-NL" sz="1200" dirty="0"/>
          </a:p>
          <a:p>
            <a:r>
              <a:rPr lang="nl-NL" sz="1200" dirty="0"/>
              <a:t>Iedereen is welkom! </a:t>
            </a:r>
          </a:p>
          <a:p>
            <a:endParaRPr lang="nl-NL" sz="1200" dirty="0"/>
          </a:p>
          <a:p>
            <a:r>
              <a:rPr lang="nl-NL" sz="1200" b="1" dirty="0"/>
              <a:t>Coördinatie:    </a:t>
            </a:r>
            <a:r>
              <a:rPr lang="nl-NL" sz="1200" dirty="0" err="1"/>
              <a:t>Keriann</a:t>
            </a:r>
            <a:r>
              <a:rPr lang="nl-NL" sz="1200" dirty="0"/>
              <a:t> </a:t>
            </a:r>
            <a:r>
              <a:rPr lang="nl-NL" sz="1200" dirty="0" err="1"/>
              <a:t>Boxhill</a:t>
            </a:r>
            <a:endParaRPr lang="nl-NL" sz="1200" dirty="0"/>
          </a:p>
          <a:p>
            <a:r>
              <a:rPr lang="nl-NL" sz="1200" dirty="0"/>
              <a:t>                         	Frank van Loon </a:t>
            </a:r>
          </a:p>
          <a:p>
            <a:endParaRPr lang="nl-NL" sz="1200" dirty="0"/>
          </a:p>
          <a:p>
            <a:endParaRPr lang="nl-NL" sz="1200" dirty="0"/>
          </a:p>
        </p:txBody>
      </p:sp>
      <p:pic>
        <p:nvPicPr>
          <p:cNvPr id="2050" name="Picture 2">
            <a:extLst>
              <a:ext uri="{FF2B5EF4-FFF2-40B4-BE49-F238E27FC236}">
                <a16:creationId xmlns:a16="http://schemas.microsoft.com/office/drawing/2014/main" id="{8CC1A88F-C96A-4B55-B509-6C3E87107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918" y="6199665"/>
            <a:ext cx="1664335" cy="1360941"/>
          </a:xfrm>
          <a:prstGeom prst="rect">
            <a:avLst/>
          </a:prstGeom>
          <a:effectLst>
            <a:outerShdw blurRad="50800" dist="38100" dir="2700000" algn="tl" rotWithShape="0">
              <a:schemeClr val="tx2">
                <a:alpha val="40000"/>
              </a:schemeClr>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105719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3">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3">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7" name="Rechthoek 6">
            <a:extLst>
              <a:ext uri="{FF2B5EF4-FFF2-40B4-BE49-F238E27FC236}">
                <a16:creationId xmlns:a16="http://schemas.microsoft.com/office/drawing/2014/main" id="{F18E7C73-FE46-4342-8318-0125EDA974AE}"/>
              </a:ext>
            </a:extLst>
          </p:cNvPr>
          <p:cNvSpPr/>
          <p:nvPr/>
        </p:nvSpPr>
        <p:spPr>
          <a:xfrm>
            <a:off x="-240030" y="0"/>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ekstvak 7">
            <a:extLst>
              <a:ext uri="{FF2B5EF4-FFF2-40B4-BE49-F238E27FC236}">
                <a16:creationId xmlns:a16="http://schemas.microsoft.com/office/drawing/2014/main" id="{AA234891-4F51-4577-A541-D64BEE823C77}"/>
              </a:ext>
            </a:extLst>
          </p:cNvPr>
          <p:cNvSpPr txBox="1"/>
          <p:nvPr/>
        </p:nvSpPr>
        <p:spPr>
          <a:xfrm>
            <a:off x="194310" y="1907244"/>
            <a:ext cx="7155180" cy="6740307"/>
          </a:xfrm>
          <a:prstGeom prst="rect">
            <a:avLst/>
          </a:prstGeom>
          <a:noFill/>
        </p:spPr>
        <p:txBody>
          <a:bodyPr wrap="square" rtlCol="0">
            <a:spAutoFit/>
          </a:bodyPr>
          <a:lstStyle/>
          <a:p>
            <a:r>
              <a:rPr lang="nl-NL" sz="1400" b="1" dirty="0"/>
              <a:t>Ouderhulppool</a:t>
            </a:r>
          </a:p>
          <a:p>
            <a:endParaRPr lang="nl-NL" sz="1200" b="1" dirty="0"/>
          </a:p>
          <a:p>
            <a:r>
              <a:rPr lang="nl-NL" sz="1200" dirty="0"/>
              <a:t>Wilt u zich niet verbinden aan een activiteit of hulpgroep, maar u wilt zich wel inzetten voor de school? Geef u dan op voor de ouderhulppool!</a:t>
            </a:r>
          </a:p>
          <a:p>
            <a:endParaRPr lang="nl-NL" sz="1200" dirty="0"/>
          </a:p>
          <a:p>
            <a:r>
              <a:rPr lang="nl-NL" sz="1200" dirty="0"/>
              <a:t>Graag doen we een beroep op u om af en toe eens koffie te schenken bij bijv. ouderavonden of ranja te schenken bij een sportdag of inkopen te doen.</a:t>
            </a:r>
          </a:p>
          <a:p>
            <a:endParaRPr lang="nl-NL" sz="1200" dirty="0"/>
          </a:p>
          <a:p>
            <a:r>
              <a:rPr lang="nl-NL" sz="1200" dirty="0"/>
              <a:t>Van te voren is het lastig in te schatten hoe vaak en wanneer we u precies zullen vragen. Mocht u dus niet kunnen op het moment dat we erom vragen, is dat geen enkel probleem.</a:t>
            </a:r>
          </a:p>
          <a:p>
            <a:endParaRPr lang="nl-NL" sz="1200" dirty="0"/>
          </a:p>
          <a:p>
            <a:r>
              <a:rPr lang="nl-NL" sz="1200" b="1" dirty="0"/>
              <a:t>Coördinatie: </a:t>
            </a:r>
            <a:r>
              <a:rPr lang="nl-NL" sz="1200" dirty="0"/>
              <a:t>Chantal </a:t>
            </a:r>
            <a:r>
              <a:rPr lang="nl-NL" sz="1200" dirty="0" err="1"/>
              <a:t>Bagerman</a:t>
            </a:r>
            <a:r>
              <a:rPr lang="nl-NL" sz="1200" dirty="0"/>
              <a:t> (AC) </a:t>
            </a:r>
            <a:r>
              <a:rPr lang="nl-NL" sz="1200" dirty="0">
                <a:hlinkClick r:id="rId4"/>
              </a:rPr>
              <a:t>ac-markesteen@ooz.nl</a:t>
            </a:r>
            <a:r>
              <a:rPr lang="nl-NL" sz="1200" dirty="0"/>
              <a:t>   </a:t>
            </a:r>
          </a:p>
          <a:p>
            <a:endParaRPr lang="nl-NL" sz="1400" b="1" dirty="0"/>
          </a:p>
          <a:p>
            <a:r>
              <a:rPr lang="nl-NL" sz="1400" b="1" dirty="0"/>
              <a:t>Talentontwikkeling</a:t>
            </a:r>
          </a:p>
          <a:p>
            <a:endParaRPr lang="nl-NL" sz="1200" b="1" dirty="0"/>
          </a:p>
          <a:p>
            <a:r>
              <a:rPr lang="nl-NL" sz="1200" dirty="0"/>
              <a:t>Heeft u als ouder een leuke hobby, een talent of een interessant beroep waar u over kunt vertellen?</a:t>
            </a:r>
          </a:p>
          <a:p>
            <a:r>
              <a:rPr lang="nl-NL" sz="1200" dirty="0"/>
              <a:t>We maken graag gebruik van uw expertise, kennis en ervaring! </a:t>
            </a:r>
          </a:p>
          <a:p>
            <a:endParaRPr lang="nl-NL" sz="1200" dirty="0"/>
          </a:p>
          <a:p>
            <a:r>
              <a:rPr lang="nl-NL" sz="1200" dirty="0"/>
              <a:t>Dit kan bijv. ook in de aanloop naar Sinterklaas, Kerst of gekoppeld aan andere thema’s die we in de klas behandelen. Ook buitenschools zijn er dingen mogelijk!</a:t>
            </a:r>
          </a:p>
          <a:p>
            <a:endParaRPr lang="nl-NL" sz="1200" dirty="0"/>
          </a:p>
          <a:p>
            <a:r>
              <a:rPr lang="nl-NL" sz="1200" dirty="0"/>
              <a:t>Wij zijn altijd op zoek naar leuke workshops/lessen zoals:</a:t>
            </a:r>
          </a:p>
          <a:p>
            <a:pPr marL="171450" indent="-171450">
              <a:buFont typeface="Arial" panose="020B0604020202020204" pitchFamily="34" charset="0"/>
              <a:buChar char="•"/>
            </a:pPr>
            <a:r>
              <a:rPr lang="nl-NL" sz="1200" dirty="0"/>
              <a:t>Muziek</a:t>
            </a:r>
          </a:p>
          <a:p>
            <a:pPr marL="171450" indent="-171450">
              <a:buFont typeface="Arial" panose="020B0604020202020204" pitchFamily="34" charset="0"/>
              <a:buChar char="•"/>
            </a:pPr>
            <a:r>
              <a:rPr lang="nl-NL" sz="1200" dirty="0"/>
              <a:t>Dans</a:t>
            </a:r>
          </a:p>
          <a:p>
            <a:pPr marL="171450" indent="-171450">
              <a:buFont typeface="Arial" panose="020B0604020202020204" pitchFamily="34" charset="0"/>
              <a:buChar char="•"/>
            </a:pPr>
            <a:r>
              <a:rPr lang="nl-NL" sz="1200" dirty="0"/>
              <a:t>Tekenen, knutselen, handwerken</a:t>
            </a:r>
          </a:p>
          <a:p>
            <a:pPr marL="171450" indent="-171450">
              <a:buFont typeface="Arial" panose="020B0604020202020204" pitchFamily="34" charset="0"/>
              <a:buChar char="•"/>
            </a:pPr>
            <a:r>
              <a:rPr lang="nl-NL" sz="1200" dirty="0"/>
              <a:t>Theater of vertellen</a:t>
            </a:r>
          </a:p>
          <a:p>
            <a:pPr marL="171450" indent="-171450">
              <a:buFont typeface="Arial" panose="020B0604020202020204" pitchFamily="34" charset="0"/>
              <a:buChar char="•"/>
            </a:pPr>
            <a:r>
              <a:rPr lang="nl-NL" sz="1200" dirty="0"/>
              <a:t>Bakken of koken</a:t>
            </a:r>
          </a:p>
          <a:p>
            <a:pPr marL="171450" indent="-171450">
              <a:buFont typeface="Arial" panose="020B0604020202020204" pitchFamily="34" charset="0"/>
              <a:buChar char="•"/>
            </a:pPr>
            <a:r>
              <a:rPr lang="nl-NL" sz="1200" dirty="0"/>
              <a:t>Informatie over interessante beroepen</a:t>
            </a:r>
          </a:p>
          <a:p>
            <a:pPr marL="171450" indent="-171450">
              <a:buFont typeface="Arial" panose="020B0604020202020204" pitchFamily="34" charset="0"/>
              <a:buChar char="•"/>
            </a:pPr>
            <a:r>
              <a:rPr lang="nl-NL" sz="1200" dirty="0"/>
              <a:t>Techniek etc.</a:t>
            </a:r>
          </a:p>
          <a:p>
            <a:endParaRPr lang="nl-NL" sz="1200" dirty="0"/>
          </a:p>
          <a:p>
            <a:r>
              <a:rPr lang="nl-NL" sz="1200" dirty="0"/>
              <a:t>Meld het ons s.v.p. via: Jorien Griffioen </a:t>
            </a:r>
            <a:r>
              <a:rPr lang="nl-NL" sz="1200" dirty="0">
                <a:hlinkClick r:id="rId5"/>
              </a:rPr>
              <a:t>directie-markesteen@ooz.nl</a:t>
            </a:r>
            <a:r>
              <a:rPr lang="nl-NL" sz="1200" dirty="0"/>
              <a:t>  </a:t>
            </a:r>
          </a:p>
          <a:p>
            <a:endParaRPr lang="nl-NL" sz="1400" b="1" dirty="0"/>
          </a:p>
          <a:p>
            <a:endParaRPr lang="nl-NL" sz="1200" dirty="0"/>
          </a:p>
          <a:p>
            <a:endParaRPr lang="nl-NL" sz="1200" dirty="0"/>
          </a:p>
        </p:txBody>
      </p:sp>
      <p:pic>
        <p:nvPicPr>
          <p:cNvPr id="3074" name="Picture 2">
            <a:extLst>
              <a:ext uri="{FF2B5EF4-FFF2-40B4-BE49-F238E27FC236}">
                <a16:creationId xmlns:a16="http://schemas.microsoft.com/office/drawing/2014/main" id="{C684B5D8-6D3D-41CD-A686-DB71507187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52770" y="5740200"/>
            <a:ext cx="1837452" cy="1219400"/>
          </a:xfrm>
          <a:prstGeom prst="rect">
            <a:avLst/>
          </a:prstGeom>
          <a:effectLst>
            <a:outerShdw blurRad="50800" dist="38100" dir="2700000" algn="tl" rotWithShape="0">
              <a:schemeClr val="tx2">
                <a:alpha val="40000"/>
              </a:schemeClr>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99834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3">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3">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7" name="Rechthoek 6">
            <a:extLst>
              <a:ext uri="{FF2B5EF4-FFF2-40B4-BE49-F238E27FC236}">
                <a16:creationId xmlns:a16="http://schemas.microsoft.com/office/drawing/2014/main" id="{F18E7C73-FE46-4342-8318-0125EDA974AE}"/>
              </a:ext>
            </a:extLst>
          </p:cNvPr>
          <p:cNvSpPr/>
          <p:nvPr/>
        </p:nvSpPr>
        <p:spPr>
          <a:xfrm>
            <a:off x="-240030" y="0"/>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ekstvak 7">
            <a:extLst>
              <a:ext uri="{FF2B5EF4-FFF2-40B4-BE49-F238E27FC236}">
                <a16:creationId xmlns:a16="http://schemas.microsoft.com/office/drawing/2014/main" id="{AA234891-4F51-4577-A541-D64BEE823C77}"/>
              </a:ext>
            </a:extLst>
          </p:cNvPr>
          <p:cNvSpPr txBox="1"/>
          <p:nvPr/>
        </p:nvSpPr>
        <p:spPr>
          <a:xfrm>
            <a:off x="194310" y="1907244"/>
            <a:ext cx="7155180" cy="4062651"/>
          </a:xfrm>
          <a:prstGeom prst="rect">
            <a:avLst/>
          </a:prstGeom>
          <a:noFill/>
        </p:spPr>
        <p:txBody>
          <a:bodyPr wrap="square" rtlCol="0">
            <a:spAutoFit/>
          </a:bodyPr>
          <a:lstStyle/>
          <a:p>
            <a:r>
              <a:rPr lang="nl-NL" sz="1400" b="1" dirty="0"/>
              <a:t>PR en communicatie</a:t>
            </a:r>
          </a:p>
          <a:p>
            <a:endParaRPr lang="nl-NL" sz="1200" dirty="0"/>
          </a:p>
          <a:p>
            <a:r>
              <a:rPr lang="nl-NL" sz="1200" dirty="0"/>
              <a:t>Vind je het leuk om samen met Jorien en andere ouders mee te sparren over de PR en communicatie vanuit de Markesteen?  Geef je dan op voor deze werkgroep. We denken na over sociale media, lokale kranten en andere manieren om de Markesteen op een positieve en leuke manier uit te dragen. </a:t>
            </a:r>
          </a:p>
          <a:p>
            <a:endParaRPr lang="nl-NL" sz="1200" dirty="0"/>
          </a:p>
          <a:p>
            <a:r>
              <a:rPr lang="nl-NL" sz="1200" b="1" dirty="0"/>
              <a:t>Aantal ouders gevraagd:     </a:t>
            </a:r>
            <a:r>
              <a:rPr lang="nl-NL" sz="1200" dirty="0"/>
              <a:t>	1 a 2</a:t>
            </a:r>
          </a:p>
          <a:p>
            <a:r>
              <a:rPr lang="nl-NL" sz="1200" b="1" dirty="0"/>
              <a:t>Coördinatie:                         </a:t>
            </a:r>
            <a:r>
              <a:rPr lang="nl-NL" sz="1200" dirty="0"/>
              <a:t>	Jorien Griffioen</a:t>
            </a:r>
          </a:p>
          <a:p>
            <a:endParaRPr lang="nl-NL" sz="1400" dirty="0"/>
          </a:p>
          <a:p>
            <a:r>
              <a:rPr lang="nl-NL" sz="1400" b="1" dirty="0"/>
              <a:t>Klusouders</a:t>
            </a:r>
          </a:p>
          <a:p>
            <a:endParaRPr lang="nl-NL" sz="1200" b="1" dirty="0"/>
          </a:p>
          <a:p>
            <a:r>
              <a:rPr lang="nl-NL" sz="1200" dirty="0"/>
              <a:t>Wie zou kleine klusjes op school willen doen, zoals het ophangen van een schilderij, het doen van kleine reparaties en vele andere soorten klussen? Wie mogen we bellen? Planning uiteraard in overleg.</a:t>
            </a:r>
          </a:p>
          <a:p>
            <a:endParaRPr lang="nl-NL" sz="1200" dirty="0"/>
          </a:p>
          <a:p>
            <a:r>
              <a:rPr lang="nl-NL" sz="1200" b="1" dirty="0"/>
              <a:t>Aantal keer:                          </a:t>
            </a:r>
            <a:r>
              <a:rPr lang="nl-NL" sz="1200" dirty="0"/>
              <a:t>	Wisselend</a:t>
            </a:r>
          </a:p>
          <a:p>
            <a:r>
              <a:rPr lang="nl-NL" sz="1200" b="1" dirty="0"/>
              <a:t>Aantal ouders gevraagd:     </a:t>
            </a:r>
            <a:r>
              <a:rPr lang="nl-NL" sz="1200" dirty="0"/>
              <a:t>	1</a:t>
            </a:r>
          </a:p>
          <a:p>
            <a:r>
              <a:rPr lang="nl-NL" sz="1200" b="1" dirty="0"/>
              <a:t>Coördinatie:                         </a:t>
            </a:r>
            <a:r>
              <a:rPr lang="nl-NL" sz="1200" dirty="0"/>
              <a:t>	Jorien Griffioen</a:t>
            </a:r>
          </a:p>
          <a:p>
            <a:endParaRPr lang="nl-NL" sz="1200" dirty="0"/>
          </a:p>
          <a:p>
            <a:endParaRPr lang="nl-NL" sz="1400" b="1" dirty="0"/>
          </a:p>
          <a:p>
            <a:endParaRPr lang="nl-NL" sz="1200" dirty="0"/>
          </a:p>
          <a:p>
            <a:endParaRPr lang="nl-NL" sz="1200" dirty="0"/>
          </a:p>
        </p:txBody>
      </p:sp>
      <p:pic>
        <p:nvPicPr>
          <p:cNvPr id="4100" name="Picture 4">
            <a:extLst>
              <a:ext uri="{FF2B5EF4-FFF2-40B4-BE49-F238E27FC236}">
                <a16:creationId xmlns:a16="http://schemas.microsoft.com/office/drawing/2014/main" id="{72F5C203-9415-4951-B4EC-777DEB74E6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3781" y="4638730"/>
            <a:ext cx="1622327" cy="1254069"/>
          </a:xfrm>
          <a:prstGeom prst="rect">
            <a:avLst/>
          </a:prstGeom>
          <a:effectLst>
            <a:outerShdw blurRad="50800" dist="38100" dir="2700000" algn="tl" rotWithShape="0">
              <a:schemeClr val="tx2">
                <a:alpha val="40000"/>
              </a:schemeClr>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37600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62CF64-EB38-41FB-9A72-79A8B92850BD}"/>
              </a:ext>
            </a:extLst>
          </p:cNvPr>
          <p:cNvPicPr>
            <a:picLocks noChangeAspect="1"/>
          </p:cNvPicPr>
          <p:nvPr/>
        </p:nvPicPr>
        <p:blipFill rotWithShape="1">
          <a:blip r:embed="rId3">
            <a:extLst>
              <a:ext uri="{28A0092B-C50C-407E-A947-70E740481C1C}">
                <a14:useLocalDpi xmlns:a14="http://schemas.microsoft.com/office/drawing/2010/main" val="0"/>
              </a:ext>
            </a:extLst>
          </a:blip>
          <a:srcRect l="277" b="31331"/>
          <a:stretch/>
        </p:blipFill>
        <p:spPr>
          <a:xfrm>
            <a:off x="-16826" y="6777830"/>
            <a:ext cx="7564340" cy="3364975"/>
          </a:xfrm>
          <a:prstGeom prst="rect">
            <a:avLst/>
          </a:prstGeom>
        </p:spPr>
      </p:pic>
      <p:pic>
        <p:nvPicPr>
          <p:cNvPr id="6" name="Afbeelding 5">
            <a:extLst>
              <a:ext uri="{FF2B5EF4-FFF2-40B4-BE49-F238E27FC236}">
                <a16:creationId xmlns:a16="http://schemas.microsoft.com/office/drawing/2014/main" id="{EC51AAD4-DA26-4920-88E5-07734686260B}"/>
              </a:ext>
            </a:extLst>
          </p:cNvPr>
          <p:cNvPicPr>
            <a:picLocks noChangeAspect="1"/>
          </p:cNvPicPr>
          <p:nvPr/>
        </p:nvPicPr>
        <p:blipFill rotWithShape="1">
          <a:blip r:embed="rId3">
            <a:extLst>
              <a:ext uri="{28A0092B-C50C-407E-A947-70E740481C1C}">
                <a14:useLocalDpi xmlns:a14="http://schemas.microsoft.com/office/drawing/2010/main" val="0"/>
              </a:ext>
            </a:extLst>
          </a:blip>
          <a:srcRect l="1086" t="69202"/>
          <a:stretch/>
        </p:blipFill>
        <p:spPr>
          <a:xfrm>
            <a:off x="0" y="339091"/>
            <a:ext cx="7576501" cy="1523999"/>
          </a:xfrm>
          <a:prstGeom prst="rect">
            <a:avLst/>
          </a:prstGeom>
        </p:spPr>
      </p:pic>
      <p:sp>
        <p:nvSpPr>
          <p:cNvPr id="7" name="Rechthoek 6">
            <a:extLst>
              <a:ext uri="{FF2B5EF4-FFF2-40B4-BE49-F238E27FC236}">
                <a16:creationId xmlns:a16="http://schemas.microsoft.com/office/drawing/2014/main" id="{F18E7C73-FE46-4342-8318-0125EDA974AE}"/>
              </a:ext>
            </a:extLst>
          </p:cNvPr>
          <p:cNvSpPr/>
          <p:nvPr/>
        </p:nvSpPr>
        <p:spPr>
          <a:xfrm>
            <a:off x="-240030" y="0"/>
            <a:ext cx="7955280" cy="10439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ekstvak 7">
            <a:extLst>
              <a:ext uri="{FF2B5EF4-FFF2-40B4-BE49-F238E27FC236}">
                <a16:creationId xmlns:a16="http://schemas.microsoft.com/office/drawing/2014/main" id="{AA234891-4F51-4577-A541-D64BEE823C77}"/>
              </a:ext>
            </a:extLst>
          </p:cNvPr>
          <p:cNvSpPr txBox="1"/>
          <p:nvPr/>
        </p:nvSpPr>
        <p:spPr>
          <a:xfrm>
            <a:off x="194310" y="1907244"/>
            <a:ext cx="7155180" cy="7078861"/>
          </a:xfrm>
          <a:prstGeom prst="rect">
            <a:avLst/>
          </a:prstGeom>
          <a:noFill/>
        </p:spPr>
        <p:txBody>
          <a:bodyPr wrap="square" rtlCol="0">
            <a:spAutoFit/>
          </a:bodyPr>
          <a:lstStyle/>
          <a:p>
            <a:r>
              <a:rPr lang="nl-NL" sz="1400" b="1" dirty="0"/>
              <a:t>Hoe werkt het Aanmeldformulier ouderhulp? </a:t>
            </a:r>
          </a:p>
          <a:p>
            <a:endParaRPr lang="nl-NL" sz="1200" dirty="0"/>
          </a:p>
          <a:p>
            <a:r>
              <a:rPr lang="nl-NL" sz="1200" b="1" dirty="0"/>
              <a:t>Meld u zich aan?</a:t>
            </a:r>
          </a:p>
          <a:p>
            <a:r>
              <a:rPr lang="nl-NL" sz="1200" dirty="0"/>
              <a:t>Aanmelden om een leuke bijdrage te leveren aan de activiteiten voor kinderen en de school kan digitaal.</a:t>
            </a:r>
          </a:p>
          <a:p>
            <a:r>
              <a:rPr lang="nl-NL" sz="1200" dirty="0"/>
              <a:t>Om u aan te melden klikt u </a:t>
            </a:r>
            <a:r>
              <a:rPr lang="nl-NL" sz="1200" dirty="0">
                <a:hlinkClick r:id="rId4"/>
              </a:rPr>
              <a:t>hier</a:t>
            </a:r>
            <a:r>
              <a:rPr lang="nl-NL" sz="1200" dirty="0"/>
              <a:t>.   </a:t>
            </a:r>
          </a:p>
          <a:p>
            <a:endParaRPr lang="nl-NL" sz="1200" dirty="0">
              <a:highlight>
                <a:srgbClr val="FFFF00"/>
              </a:highlight>
            </a:endParaRPr>
          </a:p>
          <a:p>
            <a:r>
              <a:rPr lang="nl-NL" sz="1200" dirty="0"/>
              <a:t>Wilt u uw aanmelding liever op papier doen? Dat kan! Stuurt u dan even een mail naar </a:t>
            </a:r>
            <a:r>
              <a:rPr lang="nl-NL" sz="1200" dirty="0">
                <a:hlinkClick r:id="rId5"/>
              </a:rPr>
              <a:t>ac-markesteen@ooz.nl</a:t>
            </a:r>
            <a:r>
              <a:rPr lang="nl-NL" sz="1200" dirty="0"/>
              <a:t> .</a:t>
            </a:r>
          </a:p>
          <a:p>
            <a:r>
              <a:rPr lang="nl-NL" sz="1200" dirty="0"/>
              <a:t>Wij zorgen er dan voor dat u het papier aanmeldformulier ontvangt. </a:t>
            </a:r>
          </a:p>
          <a:p>
            <a:endParaRPr lang="nl-NL" sz="1200" b="1" dirty="0"/>
          </a:p>
          <a:p>
            <a:r>
              <a:rPr lang="nl-NL" sz="1200" b="1" dirty="0"/>
              <a:t>Heeft u vorig jaar meegeholpen en wilt u dat dit jaar weer doen? </a:t>
            </a:r>
          </a:p>
          <a:p>
            <a:r>
              <a:rPr lang="nl-NL" sz="1200" dirty="0"/>
              <a:t>Dan vinden wij dat helemaal geweldig! Wel vragen wij u dit op het aanmeldformulier weer even aan te geven. Zo hebben wij een goed totaaloverzicht van iedereen die zijn hulp aanbiedt. </a:t>
            </a:r>
          </a:p>
          <a:p>
            <a:endParaRPr lang="nl-NL" sz="1200" dirty="0"/>
          </a:p>
          <a:p>
            <a:r>
              <a:rPr lang="nl-NL" sz="1200" b="1" dirty="0"/>
              <a:t>Wilt of kunt u zich niet vastleggen? Geef u dan op voor de Ouderhulppool!</a:t>
            </a:r>
          </a:p>
          <a:p>
            <a:r>
              <a:rPr lang="nl-NL" sz="1200" dirty="0"/>
              <a:t>Wilt of kunt u zich niet vastleggen voor een bepaalde activiteit of hulpgroep, maar wilt u wel meehelpen op de momenten dat u beschikbaar bent? Geef u dan op voor de Ouderhulppool. De ouders uit de Ouderhulppool krijgen een mailtje als er op school behoefte is aan uw hulp. U kunt dan per situatie aangeven of u kunt helpen. </a:t>
            </a:r>
          </a:p>
          <a:p>
            <a:r>
              <a:rPr lang="nl-NL" sz="1200" dirty="0"/>
              <a:t> </a:t>
            </a:r>
          </a:p>
          <a:p>
            <a:r>
              <a:rPr lang="nl-NL" sz="1200" b="1" dirty="0"/>
              <a:t>Bevestiging na opgave</a:t>
            </a:r>
          </a:p>
          <a:p>
            <a:r>
              <a:rPr lang="nl-NL" sz="1200" dirty="0"/>
              <a:t>Nadat wij uw aanmeldformulier ‘Ouderhulp’ ontvangen en verwerkt hebben, ontvangt u een mailtje van ons. Hierin bevestigen we de registratie en geven we aan voor welke activiteit(en) en/of hulpgroep(en) u bent ingedeeld. Indien er meer aanmeldingen dan plekken zijn, volgt er een loting en wordt u hier ook over geïnformeerd. </a:t>
            </a:r>
          </a:p>
          <a:p>
            <a:endParaRPr lang="nl-NL" sz="1200" dirty="0"/>
          </a:p>
          <a:p>
            <a:r>
              <a:rPr lang="nl-NL" sz="1200" b="1" dirty="0"/>
              <a:t>Als u onverhoopt toch niet kunt</a:t>
            </a:r>
          </a:p>
          <a:p>
            <a:r>
              <a:rPr lang="nl-NL" sz="1200" dirty="0"/>
              <a:t>Stel u heeft zich opgegeven om te helpen maar, om wat voor reden dan ook, kunt u deze toezegging toch niet nakomen. Wij hebben daar uiteraard alle begrip voor. Maar vragen u wel om zelf vervanging te regelen. </a:t>
            </a:r>
          </a:p>
          <a:p>
            <a:endParaRPr lang="nl-NL" sz="1200" dirty="0"/>
          </a:p>
          <a:p>
            <a:r>
              <a:rPr lang="nl-NL" sz="1200" b="1" dirty="0"/>
              <a:t>Alvast bedankt!</a:t>
            </a:r>
          </a:p>
          <a:p>
            <a:r>
              <a:rPr lang="nl-NL" sz="1200" dirty="0"/>
              <a:t>Namens het team van de Markesteen en de Activiteitencommissie willen wij u alvast hartelijk bedanken voor uw hulp. Dankzij uw inzet wordt het een schooljaar om trots op te zijn en om met een glimlach op terug te kijken.</a:t>
            </a:r>
          </a:p>
          <a:p>
            <a:endParaRPr lang="nl-NL" sz="1400" b="1" dirty="0"/>
          </a:p>
          <a:p>
            <a:endParaRPr lang="nl-NL" sz="1400" b="1" dirty="0"/>
          </a:p>
          <a:p>
            <a:endParaRPr lang="nl-NL" sz="1400" b="1" dirty="0"/>
          </a:p>
          <a:p>
            <a:endParaRPr lang="nl-NL" sz="1400" b="1" dirty="0"/>
          </a:p>
          <a:p>
            <a:endParaRPr lang="nl-NL" sz="1200" dirty="0"/>
          </a:p>
          <a:p>
            <a:endParaRPr lang="nl-NL" sz="1200" dirty="0"/>
          </a:p>
        </p:txBody>
      </p:sp>
    </p:spTree>
    <p:extLst>
      <p:ext uri="{BB962C8B-B14F-4D97-AF65-F5344CB8AC3E}">
        <p14:creationId xmlns:p14="http://schemas.microsoft.com/office/powerpoint/2010/main" val="1970847396"/>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A5E3673A-4ADD-447B-BE8F-CBB506EA8A77}"/>
              </a:ext>
            </a:extLst>
          </p:cNvPr>
          <p:cNvSpPr/>
          <p:nvPr/>
        </p:nvSpPr>
        <p:spPr>
          <a:xfrm>
            <a:off x="-107069" y="0"/>
            <a:ext cx="7773811" cy="10584180"/>
          </a:xfrm>
          <a:prstGeom prst="rect">
            <a:avLst/>
          </a:prstGeom>
          <a:solidFill>
            <a:srgbClr val="0096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descr="Afbeelding met tekst&#10;&#10;Automatisch gegenereerde beschrijving">
            <a:extLst>
              <a:ext uri="{FF2B5EF4-FFF2-40B4-BE49-F238E27FC236}">
                <a16:creationId xmlns:a16="http://schemas.microsoft.com/office/drawing/2014/main" id="{58B6670E-F321-445D-9AFD-FA29853F2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070" y="8590493"/>
            <a:ext cx="7773811" cy="1492620"/>
          </a:xfrm>
          <a:prstGeom prst="rect">
            <a:avLst/>
          </a:prstGeom>
        </p:spPr>
      </p:pic>
    </p:spTree>
    <p:extLst>
      <p:ext uri="{BB962C8B-B14F-4D97-AF65-F5344CB8AC3E}">
        <p14:creationId xmlns:p14="http://schemas.microsoft.com/office/powerpoint/2010/main" val="2333150932"/>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6346</TotalTime>
  <Words>2292</Words>
  <Application>Microsoft Office PowerPoint</Application>
  <PresentationFormat>Aangepast</PresentationFormat>
  <Paragraphs>242</Paragraphs>
  <Slides>15</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15</vt:i4>
      </vt:variant>
    </vt:vector>
  </HeadingPairs>
  <TitlesOfParts>
    <vt:vector size="20" baseType="lpstr">
      <vt:lpstr>Arial</vt:lpstr>
      <vt:lpstr>Calibri</vt:lpstr>
      <vt:lpstr>Calibri Light</vt:lpstr>
      <vt:lpstr>Times New Roman</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Jansen, Rik</dc:creator>
  <cp:lastModifiedBy>Michelle Kiers-van der Ploeg</cp:lastModifiedBy>
  <cp:revision>115</cp:revision>
  <cp:lastPrinted>2021-08-18T06:35:22Z</cp:lastPrinted>
  <dcterms:created xsi:type="dcterms:W3CDTF">2021-06-10T12:00:02Z</dcterms:created>
  <dcterms:modified xsi:type="dcterms:W3CDTF">2025-08-25T15:20:26Z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3f08ec5-d6d9-4227-8387-ccbfcb3632c4_Enabled">
    <vt:lpwstr>true</vt:lpwstr>
  </property>
  <property fmtid="{D5CDD505-2E9C-101B-9397-08002B2CF9AE}" pid="3" name="MSIP_Label_43f08ec5-d6d9-4227-8387-ccbfcb3632c4_SetDate">
    <vt:lpwstr>2021-06-10T12:00:04Z</vt:lpwstr>
  </property>
  <property fmtid="{D5CDD505-2E9C-101B-9397-08002B2CF9AE}" pid="4" name="MSIP_Label_43f08ec5-d6d9-4227-8387-ccbfcb3632c4_Method">
    <vt:lpwstr>Standard</vt:lpwstr>
  </property>
  <property fmtid="{D5CDD505-2E9C-101B-9397-08002B2CF9AE}" pid="5" name="MSIP_Label_43f08ec5-d6d9-4227-8387-ccbfcb3632c4_Name">
    <vt:lpwstr>Sweco Restricted</vt:lpwstr>
  </property>
  <property fmtid="{D5CDD505-2E9C-101B-9397-08002B2CF9AE}" pid="6" name="MSIP_Label_43f08ec5-d6d9-4227-8387-ccbfcb3632c4_SiteId">
    <vt:lpwstr>b7872ef0-9a00-4c18-8a4a-c7d25c778a9e</vt:lpwstr>
  </property>
  <property fmtid="{D5CDD505-2E9C-101B-9397-08002B2CF9AE}" pid="7" name="MSIP_Label_43f08ec5-d6d9-4227-8387-ccbfcb3632c4_ActionId">
    <vt:lpwstr>a10caa18-4535-4f92-a55e-6382cf3ed479</vt:lpwstr>
  </property>
  <property fmtid="{D5CDD505-2E9C-101B-9397-08002B2CF9AE}" pid="8" name="MSIP_Label_43f08ec5-d6d9-4227-8387-ccbfcb3632c4_ContentBits">
    <vt:lpwstr>0</vt:lpwstr>
  </property>
</Properties>
</file>